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7" r:id="rId2"/>
    <p:sldId id="298" r:id="rId3"/>
    <p:sldId id="299" r:id="rId4"/>
    <p:sldId id="269" r:id="rId5"/>
    <p:sldId id="270" r:id="rId6"/>
    <p:sldId id="271" r:id="rId7"/>
    <p:sldId id="272" r:id="rId8"/>
    <p:sldId id="273" r:id="rId9"/>
    <p:sldId id="289" r:id="rId10"/>
    <p:sldId id="302" r:id="rId11"/>
    <p:sldId id="290" r:id="rId12"/>
    <p:sldId id="291" r:id="rId13"/>
    <p:sldId id="304" r:id="rId14"/>
    <p:sldId id="305" r:id="rId15"/>
    <p:sldId id="292" r:id="rId16"/>
    <p:sldId id="303" r:id="rId17"/>
    <p:sldId id="293" r:id="rId18"/>
    <p:sldId id="294" r:id="rId19"/>
    <p:sldId id="300" r:id="rId20"/>
    <p:sldId id="301" r:id="rId21"/>
    <p:sldId id="29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89A561-B134-482F-BA7D-54D0CC627A7E}" type="datetimeFigureOut">
              <a:rPr lang="en-IN" smtClean="0"/>
              <a:t>16-08-2022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52E3DC-DE26-43E7-AA38-F1191C93EFAC}"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fld id="{49389D93-4BFD-447B-B750-93964E35FC0E}" type="slidenum">
              <a:rPr lang="en-US"/>
              <a:t>5</a:t>
            </a:fld>
            <a:endParaRPr lang="en-US"/>
          </a:p>
        </p:txBody>
      </p:sp>
      <p:sp>
        <p:nvSpPr>
          <p:cNvPr id="692226" name="Rectangle 2"/>
          <p:cNvSpPr>
            <a:spLocks noGrp="1" noRot="1" noChangeAspect="1" noChangeArrowheads="1" noTextEdit="1"/>
          </p:cNvSpPr>
          <p:nvPr>
            <p:ph type="sldImg"/>
          </p:nvPr>
        </p:nvSpPr>
        <p:spPr/>
      </p:sp>
      <p:sp>
        <p:nvSpPr>
          <p:cNvPr id="6922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fld id="{735861C3-75B3-4C5A-9C4E-FE55AFC7AC06}" type="slidenum">
              <a:rPr lang="en-US"/>
              <a:t>6</a:t>
            </a:fld>
            <a:endParaRPr lang="en-US"/>
          </a:p>
        </p:txBody>
      </p:sp>
      <p:sp>
        <p:nvSpPr>
          <p:cNvPr id="693250" name="Rectangle 2"/>
          <p:cNvSpPr>
            <a:spLocks noGrp="1" noRot="1" noChangeAspect="1" noChangeArrowheads="1" noTextEdit="1"/>
          </p:cNvSpPr>
          <p:nvPr>
            <p:ph type="sldImg"/>
          </p:nvPr>
        </p:nvSpPr>
        <p:spPr/>
      </p:sp>
      <p:sp>
        <p:nvSpPr>
          <p:cNvPr id="6932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fld id="{4DFF8A93-38E7-40B2-BFFB-D59BCC1372B6}" type="slidenum">
              <a:rPr lang="en-US"/>
              <a:t>7</a:t>
            </a:fld>
            <a:endParaRPr lang="en-US"/>
          </a:p>
        </p:txBody>
      </p:sp>
      <p:sp>
        <p:nvSpPr>
          <p:cNvPr id="694274" name="Rectangle 2"/>
          <p:cNvSpPr>
            <a:spLocks noGrp="1" noRot="1" noChangeAspect="1" noChangeArrowheads="1" noTextEdit="1"/>
          </p:cNvSpPr>
          <p:nvPr>
            <p:ph type="sldImg"/>
          </p:nvPr>
        </p:nvSpPr>
        <p:spPr/>
      </p:sp>
      <p:sp>
        <p:nvSpPr>
          <p:cNvPr id="69427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fld id="{EE3102A5-8939-4E46-B4B2-CF0B5DA23DA8}" type="slidenum">
              <a:rPr lang="en-US"/>
              <a:t>8</a:t>
            </a:fld>
            <a:endParaRPr lang="en-US"/>
          </a:p>
        </p:txBody>
      </p:sp>
      <p:sp>
        <p:nvSpPr>
          <p:cNvPr id="714754" name="Rectangle 2"/>
          <p:cNvSpPr>
            <a:spLocks noGrp="1" noRot="1" noChangeAspect="1" noChangeArrowheads="1" noTextEdit="1"/>
          </p:cNvSpPr>
          <p:nvPr>
            <p:ph type="sldImg"/>
          </p:nvPr>
        </p:nvSpPr>
        <p:spPr/>
      </p:sp>
      <p:sp>
        <p:nvSpPr>
          <p:cNvPr id="714755" name="Rectangle 3"/>
          <p:cNvSpPr>
            <a:spLocks noGrp="1" noChangeArrowheads="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7AD3702D-A7A6-4B4C-ADFB-ED98E8BC2CE0}" type="datetimeFigureOut">
              <a:rPr lang="en-IN" smtClean="0"/>
              <a:t>16-08-2022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B6424D-5864-4683-8BAA-6B541FE4E2BC}"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AD3702D-A7A6-4B4C-ADFB-ED98E8BC2CE0}" type="datetimeFigureOut">
              <a:rPr lang="en-IN" smtClean="0"/>
              <a:t>16-08-2022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B6424D-5864-4683-8BAA-6B541FE4E2BC}"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AD3702D-A7A6-4B4C-ADFB-ED98E8BC2CE0}" type="datetimeFigureOut">
              <a:rPr lang="en-IN" smtClean="0"/>
              <a:t>16-08-2022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B6424D-5864-4683-8BAA-6B541FE4E2BC}"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7FB3ACE-D620-4EC3-88A7-3E317E64F19F}" type="datetimeFigureOut">
              <a:rPr lang="en-US" smtClean="0">
                <a:solidFill>
                  <a:prstClr val="black">
                    <a:tint val="75000"/>
                  </a:prstClr>
                </a:solidFill>
              </a:rPr>
              <a:t>8/16/2022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C9A48AB-23F1-45F1-98E5-D2CDC7A5261D}"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AD3702D-A7A6-4B4C-ADFB-ED98E8BC2CE0}" type="datetimeFigureOut">
              <a:rPr lang="en-IN" smtClean="0"/>
              <a:t>16-08-2022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B6424D-5864-4683-8BAA-6B541FE4E2BC}"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AD3702D-A7A6-4B4C-ADFB-ED98E8BC2CE0}" type="datetimeFigureOut">
              <a:rPr lang="en-IN" smtClean="0"/>
              <a:t>16-08-2022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B6424D-5864-4683-8BAA-6B541FE4E2BC}"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7AD3702D-A7A6-4B4C-ADFB-ED98E8BC2CE0}" type="datetimeFigureOut">
              <a:rPr lang="en-IN" smtClean="0"/>
              <a:t>16-08-2022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B6424D-5864-4683-8BAA-6B541FE4E2BC}"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7AD3702D-A7A6-4B4C-ADFB-ED98E8BC2CE0}" type="datetimeFigureOut">
              <a:rPr lang="en-IN" smtClean="0"/>
              <a:t>16-08-2022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4B6424D-5864-4683-8BAA-6B541FE4E2BC}"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7AD3702D-A7A6-4B4C-ADFB-ED98E8BC2CE0}" type="datetimeFigureOut">
              <a:rPr lang="en-IN" smtClean="0"/>
              <a:t>16-08-2022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4B6424D-5864-4683-8BAA-6B541FE4E2BC}"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D3702D-A7A6-4B4C-ADFB-ED98E8BC2CE0}" type="datetimeFigureOut">
              <a:rPr lang="en-IN" smtClean="0"/>
              <a:t>16-08-2022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4B6424D-5864-4683-8BAA-6B541FE4E2BC}"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AD3702D-A7A6-4B4C-ADFB-ED98E8BC2CE0}" type="datetimeFigureOut">
              <a:rPr lang="en-IN" smtClean="0"/>
              <a:t>16-08-2022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B6424D-5864-4683-8BAA-6B541FE4E2BC}"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AD3702D-A7A6-4B4C-ADFB-ED98E8BC2CE0}" type="datetimeFigureOut">
              <a:rPr lang="en-IN" smtClean="0"/>
              <a:t>16-08-2022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B6424D-5864-4683-8BAA-6B541FE4E2BC}"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D3702D-A7A6-4B4C-ADFB-ED98E8BC2CE0}" type="datetimeFigureOut">
              <a:rPr lang="en-IN" smtClean="0"/>
              <a:t>16-08-2022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B6424D-5864-4683-8BAA-6B541FE4E2BC}"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oleObject" Target="../embeddings/oleObject1.bin"/><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hyperlink" Target="https://www.geeksforgeeks.org/layers-of-osi-model/"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VwN91x5i25g&amp;list=PLBlnK6fEyqRgMCUAG0XRw78UA8qnv6jEx" TargetMode="External"/><Relationship Id="rId2" Type="http://schemas.openxmlformats.org/officeDocument/2006/relationships/hyperlink" Target="https://www.geeksforgeeks.org/basics-computer-networking/" TargetMode="Externa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s://www.cloudflare.com/learning/ddos/glossary/open-systems-interconnection-model-osi/" TargetMode="External"/><Relationship Id="rId4" Type="http://schemas.openxmlformats.org/officeDocument/2006/relationships/hyperlink" Target="http://www.svecw.edu.in/Docs/CSECNLNotes2013.pdf"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oleObject" Target="../embeddings/oleObject2.bin"/><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www.geeksforgeeks.org/layers-of-osi-model/"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hyperlink" Target="https://www.geeksforgeeks.org/layers-of-osi-model/" TargetMode="Externa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hyperlink" Target="https://www.geeksforgeeks.org/layers-of-osi-model/" TargetMode="Externa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hyperlink" Target="https://www.geeksforgeeks.org/layers-of-osi-model/" TargetMode="Externa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hyperlink" Target="https://www.geeksforgeeks.org/layers-of-osi-mode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4421" y="5427341"/>
            <a:ext cx="12196420" cy="15185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302197" y="5901985"/>
            <a:ext cx="45719" cy="61388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lide Number Placeholder 2"/>
          <p:cNvSpPr txBox="1"/>
          <p:nvPr/>
        </p:nvSpPr>
        <p:spPr>
          <a:xfrm>
            <a:off x="8763000" y="65087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46" name="Right Triangle 45"/>
          <p:cNvSpPr/>
          <p:nvPr/>
        </p:nvSpPr>
        <p:spPr>
          <a:xfrm flipV="1">
            <a:off x="9506857" y="5939880"/>
            <a:ext cx="1291772" cy="1157606"/>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graphicFrame>
        <p:nvGraphicFramePr>
          <p:cNvPr id="48" name="Object 47"/>
          <p:cNvGraphicFramePr>
            <a:graphicFrameLocks noChangeAspect="1"/>
          </p:cNvGraphicFramePr>
          <p:nvPr/>
        </p:nvGraphicFramePr>
        <p:xfrm>
          <a:off x="76788" y="3121720"/>
          <a:ext cx="3303056" cy="3148059"/>
        </p:xfrm>
        <a:graphic>
          <a:graphicData uri="http://schemas.openxmlformats.org/presentationml/2006/ole">
            <mc:AlternateContent xmlns:mc="http://schemas.openxmlformats.org/markup-compatibility/2006">
              <mc:Choice xmlns:v="urn:schemas-microsoft-com:vml" Requires="v">
                <p:oleObj name="CorelDRAW" r:id="rId2" imgW="2169795" imgH="2163445" progId="">
                  <p:embed/>
                </p:oleObj>
              </mc:Choice>
              <mc:Fallback>
                <p:oleObj name="CorelDRAW" r:id="rId2" imgW="2169795" imgH="2163445" progId="">
                  <p:embed/>
                  <p:pic>
                    <p:nvPicPr>
                      <p:cNvPr id="0" name="Object 47"/>
                      <p:cNvPicPr>
                        <a:picLocks noChangeAspect="1" noChangeArrowheads="1"/>
                      </p:cNvPicPr>
                      <p:nvPr/>
                    </p:nvPicPr>
                    <p:blipFill>
                      <a:blip r:embed="rId3">
                        <a:lum bright="76000"/>
                        <a:extLst>
                          <a:ext uri="{28A0092B-C50C-407E-A947-70E740481C1C}">
                            <a14:useLocalDpi xmlns:a14="http://schemas.microsoft.com/office/drawing/2010/main" val="0"/>
                          </a:ext>
                        </a:extLst>
                      </a:blip>
                      <a:srcRect/>
                      <a:stretch>
                        <a:fillRect/>
                      </a:stretch>
                    </p:blipFill>
                    <p:spPr bwMode="auto">
                      <a:xfrm>
                        <a:off x="76788" y="3121720"/>
                        <a:ext cx="3303056" cy="314805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7" name="Right Triangle 36"/>
          <p:cNvSpPr/>
          <p:nvPr/>
        </p:nvSpPr>
        <p:spPr>
          <a:xfrm flipH="1">
            <a:off x="7045437" y="-64960"/>
            <a:ext cx="5146562" cy="5852440"/>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45" name="Rectangle 44"/>
          <p:cNvSpPr/>
          <p:nvPr/>
        </p:nvSpPr>
        <p:spPr>
          <a:xfrm>
            <a:off x="2124074" y="2025525"/>
            <a:ext cx="6829425" cy="1580679"/>
          </a:xfrm>
          <a:prstGeom prst="rect">
            <a:avLst/>
          </a:prstGeom>
          <a:gradFill flip="none" rotWithShape="1">
            <a:gsLst>
              <a:gs pos="15000">
                <a:srgbClr val="FFFFFF">
                  <a:alpha val="34000"/>
                </a:srgbClr>
              </a:gs>
              <a:gs pos="94000">
                <a:srgbClr val="FFFFFF">
                  <a:alpha val="34000"/>
                </a:srgbClr>
              </a:gs>
              <a:gs pos="2655">
                <a:schemeClr val="bg1">
                  <a:alpha val="0"/>
                </a:schemeClr>
              </a:gs>
              <a:gs pos="51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5742"/>
                    </a14:imgEffect>
                    <a14:imgEffect>
                      <a14:saturation sat="238000"/>
                    </a14:imgEffect>
                  </a14:imgLayer>
                </a14:imgProps>
              </a:ext>
              <a:ext uri="{28A0092B-C50C-407E-A947-70E740481C1C}">
                <a14:useLocalDpi xmlns:a14="http://schemas.microsoft.com/office/drawing/2010/main" val="0"/>
              </a:ext>
            </a:extLst>
          </a:blip>
          <a:stretch>
            <a:fillRect/>
          </a:stretch>
        </p:blipFill>
        <p:spPr>
          <a:xfrm>
            <a:off x="12104" y="24501"/>
            <a:ext cx="3859753" cy="1538254"/>
          </a:xfrm>
          <a:prstGeom prst="rect">
            <a:avLst/>
          </a:prstGeom>
        </p:spPr>
      </p:pic>
      <p:sp>
        <p:nvSpPr>
          <p:cNvPr id="43" name="Right Triangle 42"/>
          <p:cNvSpPr/>
          <p:nvPr/>
        </p:nvSpPr>
        <p:spPr>
          <a:xfrm rot="10800000" flipV="1">
            <a:off x="9829797" y="5333999"/>
            <a:ext cx="2366623" cy="1600201"/>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a:spLocks noChangeArrowheads="1"/>
          </p:cNvSpPr>
          <p:nvPr/>
        </p:nvSpPr>
        <p:spPr bwMode="auto">
          <a:xfrm>
            <a:off x="6881359" y="6019560"/>
            <a:ext cx="492860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r>
              <a:rPr lang="en-US" sz="2000" b="1" dirty="0">
                <a:solidFill>
                  <a:prstClr val="black">
                    <a:lumMod val="65000"/>
                    <a:lumOff val="35000"/>
                  </a:prstClr>
                </a:solidFill>
                <a:latin typeface="Casper" panose="02000506000000020004" pitchFamily="2" charset="0"/>
                <a:ea typeface="Karla" pitchFamily="2" charset="0"/>
                <a:cs typeface="Karla" pitchFamily="2" charset="0"/>
              </a:rPr>
              <a:t>DISCOVER . </a:t>
            </a:r>
            <a:r>
              <a:rPr lang="en-US" sz="2000" b="1" dirty="0">
                <a:solidFill>
                  <a:srgbClr val="C00000"/>
                </a:solidFill>
                <a:latin typeface="Casper" panose="02000506000000020004" pitchFamily="2" charset="0"/>
                <a:ea typeface="Karla" pitchFamily="2" charset="0"/>
                <a:cs typeface="Karla" pitchFamily="2" charset="0"/>
              </a:rPr>
              <a:t>LEARN</a:t>
            </a:r>
            <a:r>
              <a:rPr lang="en-US" sz="2000" b="1" dirty="0">
                <a:solidFill>
                  <a:prstClr val="black">
                    <a:lumMod val="65000"/>
                    <a:lumOff val="35000"/>
                  </a:prstClr>
                </a:solidFill>
                <a:latin typeface="Casper" panose="02000506000000020004" pitchFamily="2" charset="0"/>
                <a:ea typeface="Karla" pitchFamily="2" charset="0"/>
                <a:cs typeface="Karla" pitchFamily="2" charset="0"/>
              </a:rPr>
              <a:t> . EMPOWER</a:t>
            </a:r>
            <a:endParaRPr lang="en-US" sz="1200" b="1" dirty="0">
              <a:solidFill>
                <a:prstClr val="black"/>
              </a:solidFill>
              <a:latin typeface="Casper" panose="02000506000000020004" pitchFamily="2" charset="0"/>
            </a:endParaRPr>
          </a:p>
          <a:p>
            <a:pPr eaLnBrk="1" hangingPunct="1"/>
            <a:endParaRPr lang="en-US" sz="1600" b="1" dirty="0">
              <a:latin typeface="Casper" panose="02000506000000020004" pitchFamily="2" charset="0"/>
            </a:endParaRPr>
          </a:p>
        </p:txBody>
      </p:sp>
      <p:sp>
        <p:nvSpPr>
          <p:cNvPr id="52" name="Rectangle 51"/>
          <p:cNvSpPr/>
          <p:nvPr/>
        </p:nvSpPr>
        <p:spPr>
          <a:xfrm>
            <a:off x="6885780" y="6043646"/>
            <a:ext cx="45719" cy="3706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a:spLocks noChangeArrowheads="1"/>
          </p:cNvSpPr>
          <p:nvPr/>
        </p:nvSpPr>
        <p:spPr bwMode="auto">
          <a:xfrm>
            <a:off x="406005" y="5577219"/>
            <a:ext cx="5529485" cy="929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lgn="ctr" defTabSz="622300">
              <a:lnSpc>
                <a:spcPct val="90000"/>
              </a:lnSpc>
              <a:spcBef>
                <a:spcPct val="0"/>
              </a:spcBef>
              <a:spcAft>
                <a:spcPct val="35000"/>
              </a:spcAft>
            </a:pPr>
            <a:r>
              <a:rPr lang="en-US" sz="1600" b="1" dirty="0">
                <a:latin typeface="Casper" panose="02000506000000020004"/>
                <a:cs typeface="Times New Roman" panose="02020603050405020304" pitchFamily="18" charset="0"/>
              </a:rPr>
              <a:t>Lecture – 1.6 and 1.7</a:t>
            </a:r>
          </a:p>
          <a:p>
            <a:pPr lvl="0" algn="ctr" defTabSz="622300">
              <a:lnSpc>
                <a:spcPct val="90000"/>
              </a:lnSpc>
              <a:spcBef>
                <a:spcPct val="0"/>
              </a:spcBef>
              <a:spcAft>
                <a:spcPct val="35000"/>
              </a:spcAft>
            </a:pPr>
            <a:r>
              <a:rPr lang="en-US" sz="1600" b="1" dirty="0">
                <a:latin typeface="Casper" panose="02000506000000020004"/>
                <a:cs typeface="Times New Roman" panose="02020603050405020304" pitchFamily="18" charset="0"/>
              </a:rPr>
              <a:t>OSI and TCP/IP Model</a:t>
            </a:r>
          </a:p>
          <a:p>
            <a:pPr lvl="0" algn="ctr" defTabSz="622300">
              <a:lnSpc>
                <a:spcPct val="90000"/>
              </a:lnSpc>
              <a:spcBef>
                <a:spcPct val="0"/>
              </a:spcBef>
              <a:spcAft>
                <a:spcPct val="35000"/>
              </a:spcAft>
            </a:pPr>
            <a:r>
              <a:rPr lang="en-US" sz="1600" b="1" dirty="0">
                <a:latin typeface="Casper" panose="02000506000000020004"/>
                <a:cs typeface="Times New Roman" panose="02020603050405020304" pitchFamily="18" charset="0"/>
              </a:rPr>
              <a:t>By : Dr. Monica Luthra(e9836)</a:t>
            </a:r>
            <a:endParaRPr lang="en-US" sz="1600" dirty="0">
              <a:latin typeface="Casper" panose="02000506000000020004"/>
              <a:cs typeface="Times New Roman" panose="02020603050405020304" pitchFamily="18" charset="0"/>
            </a:endParaRPr>
          </a:p>
        </p:txBody>
      </p:sp>
      <p:sp>
        <p:nvSpPr>
          <p:cNvPr id="26" name="TextBox 25"/>
          <p:cNvSpPr txBox="1">
            <a:spLocks noChangeArrowheads="1"/>
          </p:cNvSpPr>
          <p:nvPr/>
        </p:nvSpPr>
        <p:spPr bwMode="auto">
          <a:xfrm>
            <a:off x="1488466" y="1907133"/>
            <a:ext cx="9750068" cy="1548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lgn="ctr" defTabSz="622300">
              <a:lnSpc>
                <a:spcPct val="90000"/>
              </a:lnSpc>
              <a:spcBef>
                <a:spcPct val="0"/>
              </a:spcBef>
              <a:spcAft>
                <a:spcPct val="35000"/>
              </a:spcAft>
            </a:pPr>
            <a:r>
              <a:rPr lang="en-US" sz="4400" b="1" dirty="0">
                <a:latin typeface="Casper" panose="02000506000000020004"/>
                <a:ea typeface="Karla" pitchFamily="2" charset="0"/>
                <a:cs typeface="Karla" pitchFamily="2" charset="0"/>
              </a:rPr>
              <a:t>INSTITUTE: UIE (AIT-CSE)</a:t>
            </a:r>
            <a:endParaRPr lang="en-US" sz="4400" dirty="0">
              <a:latin typeface="Casper" panose="02000506000000020004"/>
              <a:ea typeface="Calibri" panose="020F0502020204030204" pitchFamily="34" charset="0"/>
              <a:cs typeface="Times New Roman" panose="02020603050405020304" pitchFamily="18" charset="0"/>
            </a:endParaRPr>
          </a:p>
          <a:p>
            <a:pPr lvl="0" algn="ctr" defTabSz="622300">
              <a:lnSpc>
                <a:spcPct val="90000"/>
              </a:lnSpc>
              <a:spcBef>
                <a:spcPct val="0"/>
              </a:spcBef>
              <a:spcAft>
                <a:spcPct val="35000"/>
              </a:spcAft>
            </a:pPr>
            <a:r>
              <a:rPr lang="en-US" sz="4400" dirty="0">
                <a:latin typeface="Casper" panose="02000506000000020004"/>
                <a:ea typeface="Calibri" panose="020F0502020204030204" pitchFamily="34" charset="0"/>
                <a:cs typeface="Times New Roman" panose="02020603050405020304" pitchFamily="18" charset="0"/>
              </a:rPr>
              <a:t>Computer Networks CST- 348</a:t>
            </a:r>
          </a:p>
        </p:txBody>
      </p:sp>
      <p:sp>
        <p:nvSpPr>
          <p:cNvPr id="15" name="Slide Number Placeholder 14"/>
          <p:cNvSpPr>
            <a:spLocks noGrp="1"/>
          </p:cNvSpPr>
          <p:nvPr>
            <p:ph type="sldNum" sz="quarter" idx="12"/>
          </p:nvPr>
        </p:nvSpPr>
        <p:spPr/>
        <p:txBody>
          <a:bodyPr/>
          <a:lstStyle/>
          <a:p>
            <a:fld id="{BDCDBBEF-AA6C-4BA6-85B2-A17D7F280E38}" type="slidenum">
              <a:rPr lang="en-US" smtClean="0"/>
              <a:t>1</a:t>
            </a:fld>
            <a:endParaRPr lang="en-US"/>
          </a:p>
        </p:txBody>
      </p:sp>
      <p:sp>
        <p:nvSpPr>
          <p:cNvPr id="16" name="Oval 15"/>
          <p:cNvSpPr/>
          <p:nvPr/>
        </p:nvSpPr>
        <p:spPr>
          <a:xfrm>
            <a:off x="11016284" y="6323296"/>
            <a:ext cx="444500" cy="4222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7D491-065E-8993-FB5C-7C48D861335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65CE46E-C1A7-BC77-633A-35EBBA3CDB93}"/>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BAEFE26-9583-8ED2-54CE-FE26FE8BDB57}"/>
              </a:ext>
            </a:extLst>
          </p:cNvPr>
          <p:cNvPicPr>
            <a:picLocks noChangeAspect="1"/>
          </p:cNvPicPr>
          <p:nvPr/>
        </p:nvPicPr>
        <p:blipFill>
          <a:blip r:embed="rId2"/>
          <a:stretch>
            <a:fillRect/>
          </a:stretch>
        </p:blipFill>
        <p:spPr>
          <a:xfrm>
            <a:off x="1953040" y="1825625"/>
            <a:ext cx="7483488" cy="4077053"/>
          </a:xfrm>
          <a:prstGeom prst="rect">
            <a:avLst/>
          </a:prstGeom>
        </p:spPr>
      </p:pic>
    </p:spTree>
    <p:extLst>
      <p:ext uri="{BB962C8B-B14F-4D97-AF65-F5344CB8AC3E}">
        <p14:creationId xmlns:p14="http://schemas.microsoft.com/office/powerpoint/2010/main" val="3487086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Number Placeholder 5"/>
          <p:cNvSpPr>
            <a:spLocks noGrp="1"/>
          </p:cNvSpPr>
          <p:nvPr>
            <p:ph type="sldNum" sz="quarter" idx="12"/>
          </p:nvPr>
        </p:nvSpPr>
        <p:spPr>
          <a:noFill/>
        </p:spPr>
        <p:txBody>
          <a:bodyPr/>
          <a:lstStyle/>
          <a:p>
            <a:fld id="{EBEE05FA-6946-46FD-BB8A-4DBBB6A14A97}" type="slidenum">
              <a:rPr lang="en-GB" altLang="tr-TR"/>
              <a:t>11</a:t>
            </a:fld>
            <a:endParaRPr lang="en-GB" altLang="tr-TR"/>
          </a:p>
        </p:txBody>
      </p:sp>
      <p:sp>
        <p:nvSpPr>
          <p:cNvPr id="39939" name="Rectangle 2"/>
          <p:cNvSpPr>
            <a:spLocks noGrp="1" noChangeArrowheads="1"/>
          </p:cNvSpPr>
          <p:nvPr>
            <p:ph type="title"/>
          </p:nvPr>
        </p:nvSpPr>
        <p:spPr>
          <a:xfrm>
            <a:off x="1256002" y="339227"/>
            <a:ext cx="9224554" cy="768123"/>
          </a:xfrm>
        </p:spPr>
        <p:txBody>
          <a:bodyPr>
            <a:normAutofit fontScale="90000"/>
          </a:bodyPr>
          <a:lstStyle/>
          <a:p>
            <a:r>
              <a:rPr lang="en-US" altLang="tr-TR" dirty="0">
                <a:latin typeface="Casper" panose="02000506000000020004"/>
              </a:rPr>
              <a:t>          </a:t>
            </a:r>
            <a:br>
              <a:rPr lang="en-US" altLang="tr-TR" dirty="0">
                <a:latin typeface="Casper" panose="02000506000000020004"/>
              </a:rPr>
            </a:br>
            <a:r>
              <a:rPr lang="en-US" altLang="tr-TR" dirty="0">
                <a:latin typeface="Casper" panose="02000506000000020004"/>
              </a:rPr>
              <a:t>Network Access and Physical Layers</a:t>
            </a:r>
          </a:p>
        </p:txBody>
      </p:sp>
      <p:sp>
        <p:nvSpPr>
          <p:cNvPr id="39940" name="Rectangle 3"/>
          <p:cNvSpPr>
            <a:spLocks noGrp="1" noChangeArrowheads="1"/>
          </p:cNvSpPr>
          <p:nvPr>
            <p:ph type="body" idx="1"/>
          </p:nvPr>
        </p:nvSpPr>
        <p:spPr>
          <a:xfrm>
            <a:off x="1256002" y="1919151"/>
            <a:ext cx="10097798" cy="4351338"/>
          </a:xfrm>
        </p:spPr>
        <p:txBody>
          <a:bodyPr>
            <a:normAutofit/>
          </a:bodyPr>
          <a:lstStyle/>
          <a:p>
            <a:r>
              <a:rPr lang="en-US" altLang="tr-TR" sz="2400" dirty="0">
                <a:latin typeface="Casper" panose="02000506000000020004"/>
              </a:rPr>
              <a:t>TCP/IP reference model does not discuss these layers too much</a:t>
            </a:r>
          </a:p>
          <a:p>
            <a:pPr lvl="1"/>
            <a:r>
              <a:rPr lang="en-US" altLang="tr-TR" dirty="0">
                <a:latin typeface="Casper" panose="02000506000000020004"/>
              </a:rPr>
              <a:t>the node should connect to the network with a protocol such that it can send IP packets</a:t>
            </a:r>
          </a:p>
          <a:p>
            <a:pPr lvl="1"/>
            <a:r>
              <a:rPr lang="en-US" altLang="tr-TR" dirty="0">
                <a:latin typeface="Casper" panose="02000506000000020004"/>
              </a:rPr>
              <a:t>mostly in hardware</a:t>
            </a:r>
          </a:p>
          <a:p>
            <a:pPr lvl="1"/>
            <a:r>
              <a:rPr lang="en-US" altLang="tr-TR" dirty="0">
                <a:latin typeface="Casper" panose="02000506000000020004"/>
              </a:rPr>
              <a:t>Also known as Network interface layer.</a:t>
            </a:r>
          </a:p>
          <a:p>
            <a:pPr lvl="1">
              <a:buFontTx/>
              <a:buNone/>
            </a:pPr>
            <a:endParaRPr lang="en-US" altLang="tr-TR" dirty="0">
              <a:latin typeface="Casper" panose="02000506000000020004"/>
            </a:endParaRPr>
          </a:p>
        </p:txBody>
      </p:sp>
      <p:sp>
        <p:nvSpPr>
          <p:cNvPr id="5" name="Rectangle 4"/>
          <p:cNvSpPr/>
          <p:nvPr/>
        </p:nvSpPr>
        <p:spPr>
          <a:xfrm>
            <a:off x="1060164" y="250327"/>
            <a:ext cx="10097798"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256002" y="1867173"/>
            <a:ext cx="10097798" cy="3593101"/>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243" y="111083"/>
            <a:ext cx="772083" cy="122441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Number Placeholder 5"/>
          <p:cNvSpPr>
            <a:spLocks noGrp="1"/>
          </p:cNvSpPr>
          <p:nvPr>
            <p:ph type="sldNum" sz="quarter" idx="12"/>
          </p:nvPr>
        </p:nvSpPr>
        <p:spPr>
          <a:noFill/>
        </p:spPr>
        <p:txBody>
          <a:bodyPr/>
          <a:lstStyle/>
          <a:p>
            <a:fld id="{25530E06-C05D-42C0-B9BE-CDA074AF77C6}" type="slidenum">
              <a:rPr lang="en-GB" altLang="tr-TR"/>
              <a:t>12</a:t>
            </a:fld>
            <a:endParaRPr lang="en-GB" altLang="tr-TR"/>
          </a:p>
        </p:txBody>
      </p:sp>
      <p:sp>
        <p:nvSpPr>
          <p:cNvPr id="40963" name="Rectangle 1026"/>
          <p:cNvSpPr>
            <a:spLocks noGrp="1" noChangeArrowheads="1"/>
          </p:cNvSpPr>
          <p:nvPr>
            <p:ph type="title"/>
          </p:nvPr>
        </p:nvSpPr>
        <p:spPr>
          <a:xfrm>
            <a:off x="1679561" y="353350"/>
            <a:ext cx="9250680" cy="715467"/>
          </a:xfrm>
        </p:spPr>
        <p:txBody>
          <a:bodyPr>
            <a:normAutofit/>
          </a:bodyPr>
          <a:lstStyle/>
          <a:p>
            <a:r>
              <a:rPr lang="en-US" altLang="tr-TR" dirty="0">
                <a:latin typeface="Casper" panose="02000506000000020004"/>
              </a:rPr>
              <a:t>                        Internet Layer</a:t>
            </a:r>
          </a:p>
        </p:txBody>
      </p:sp>
      <p:sp>
        <p:nvSpPr>
          <p:cNvPr id="40964" name="Rectangle 1027"/>
          <p:cNvSpPr>
            <a:spLocks noGrp="1" noChangeArrowheads="1"/>
          </p:cNvSpPr>
          <p:nvPr>
            <p:ph type="body" idx="1"/>
          </p:nvPr>
        </p:nvSpPr>
        <p:spPr>
          <a:xfrm>
            <a:off x="1256002" y="2024745"/>
            <a:ext cx="10097798" cy="3304901"/>
          </a:xfrm>
        </p:spPr>
        <p:txBody>
          <a:bodyPr>
            <a:normAutofit/>
          </a:bodyPr>
          <a:lstStyle/>
          <a:p>
            <a:pPr>
              <a:lnSpc>
                <a:spcPct val="90000"/>
              </a:lnSpc>
            </a:pPr>
            <a:r>
              <a:rPr lang="en-US" altLang="tr-TR" sz="2400" dirty="0">
                <a:latin typeface="Casper" panose="02000506000000020004"/>
              </a:rPr>
              <a:t>Connectionless</a:t>
            </a:r>
            <a:r>
              <a:rPr lang="tr-TR" altLang="tr-TR" sz="2400" dirty="0"/>
              <a:t>,</a:t>
            </a:r>
            <a:r>
              <a:rPr lang="en-US" altLang="tr-TR" sz="2400" dirty="0">
                <a:latin typeface="Casper" panose="02000506000000020004"/>
              </a:rPr>
              <a:t> point to point internetworking protocol (uses the datagram approach)</a:t>
            </a:r>
          </a:p>
          <a:p>
            <a:pPr lvl="1">
              <a:lnSpc>
                <a:spcPct val="90000"/>
              </a:lnSpc>
            </a:pPr>
            <a:r>
              <a:rPr lang="en-US" altLang="tr-TR" dirty="0">
                <a:latin typeface="Casper" panose="02000506000000020004"/>
              </a:rPr>
              <a:t>takes care of routing across multiple networks </a:t>
            </a:r>
          </a:p>
          <a:p>
            <a:pPr lvl="1">
              <a:lnSpc>
                <a:spcPct val="90000"/>
              </a:lnSpc>
            </a:pPr>
            <a:r>
              <a:rPr lang="en-US" altLang="tr-TR" dirty="0">
                <a:latin typeface="Casper" panose="02000506000000020004"/>
              </a:rPr>
              <a:t>each packet travels in the network independently of each other</a:t>
            </a:r>
          </a:p>
          <a:p>
            <a:pPr lvl="2">
              <a:lnSpc>
                <a:spcPct val="90000"/>
              </a:lnSpc>
            </a:pPr>
            <a:r>
              <a:rPr lang="en-US" altLang="tr-TR" sz="2400" dirty="0">
                <a:latin typeface="Casper" panose="02000506000000020004"/>
              </a:rPr>
              <a:t>they may not arrive (if there is a problem in the network)</a:t>
            </a:r>
          </a:p>
          <a:p>
            <a:pPr lvl="2">
              <a:lnSpc>
                <a:spcPct val="90000"/>
              </a:lnSpc>
            </a:pPr>
            <a:r>
              <a:rPr lang="en-US" altLang="tr-TR" sz="2400" dirty="0">
                <a:latin typeface="Casper" panose="02000506000000020004"/>
              </a:rPr>
              <a:t>they may arrive out of order</a:t>
            </a:r>
          </a:p>
          <a:p>
            <a:pPr>
              <a:lnSpc>
                <a:spcPct val="90000"/>
              </a:lnSpc>
            </a:pPr>
            <a:r>
              <a:rPr lang="en-US" altLang="tr-TR" sz="2400" dirty="0">
                <a:latin typeface="Casper" panose="02000506000000020004"/>
              </a:rPr>
              <a:t>Implemented in end systems and routers as the Internet Protocol (IP)</a:t>
            </a:r>
          </a:p>
          <a:p>
            <a:pPr>
              <a:lnSpc>
                <a:spcPct val="90000"/>
              </a:lnSpc>
              <a:buNone/>
            </a:pPr>
            <a:endParaRPr lang="en-US" altLang="tr-TR" sz="2400" dirty="0">
              <a:latin typeface="Casper" panose="02000506000000020004"/>
            </a:endParaRPr>
          </a:p>
        </p:txBody>
      </p:sp>
      <p:sp>
        <p:nvSpPr>
          <p:cNvPr id="5" name="Rectangle 4"/>
          <p:cNvSpPr/>
          <p:nvPr/>
        </p:nvSpPr>
        <p:spPr>
          <a:xfrm>
            <a:off x="1244907" y="238122"/>
            <a:ext cx="10097798"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256002" y="1867173"/>
            <a:ext cx="10097798" cy="3593101"/>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306" y="103824"/>
            <a:ext cx="772083" cy="122441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08F86-77A3-5BFF-44B8-CD262AFAF43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A6BF12E-02BC-F49F-8055-ED1187EAF1C3}"/>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F39812CD-9531-E0F8-63A6-01CB8238A15D}"/>
              </a:ext>
            </a:extLst>
          </p:cNvPr>
          <p:cNvPicPr>
            <a:picLocks noChangeAspect="1"/>
          </p:cNvPicPr>
          <p:nvPr/>
        </p:nvPicPr>
        <p:blipFill>
          <a:blip r:embed="rId2"/>
          <a:stretch>
            <a:fillRect/>
          </a:stretch>
        </p:blipFill>
        <p:spPr>
          <a:xfrm>
            <a:off x="1886648" y="1974198"/>
            <a:ext cx="7224386" cy="4054191"/>
          </a:xfrm>
          <a:prstGeom prst="rect">
            <a:avLst/>
          </a:prstGeom>
        </p:spPr>
      </p:pic>
    </p:spTree>
    <p:extLst>
      <p:ext uri="{BB962C8B-B14F-4D97-AF65-F5344CB8AC3E}">
        <p14:creationId xmlns:p14="http://schemas.microsoft.com/office/powerpoint/2010/main" val="3295917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A79CB-4EA8-57E5-74CC-490FFECB8F0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9045E74-D4F5-9181-820F-117EC908BFDA}"/>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D4E39C94-5B0A-C902-EB42-C2AEF2F838F8}"/>
              </a:ext>
            </a:extLst>
          </p:cNvPr>
          <p:cNvPicPr>
            <a:picLocks noChangeAspect="1"/>
          </p:cNvPicPr>
          <p:nvPr/>
        </p:nvPicPr>
        <p:blipFill>
          <a:blip r:embed="rId2"/>
          <a:stretch>
            <a:fillRect/>
          </a:stretch>
        </p:blipFill>
        <p:spPr>
          <a:xfrm>
            <a:off x="6008914" y="1221741"/>
            <a:ext cx="5421086" cy="4153260"/>
          </a:xfrm>
          <a:prstGeom prst="rect">
            <a:avLst/>
          </a:prstGeom>
        </p:spPr>
      </p:pic>
      <p:pic>
        <p:nvPicPr>
          <p:cNvPr id="7" name="Picture 6">
            <a:extLst>
              <a:ext uri="{FF2B5EF4-FFF2-40B4-BE49-F238E27FC236}">
                <a16:creationId xmlns:a16="http://schemas.microsoft.com/office/drawing/2014/main" id="{E6EB2428-6791-B4D8-C935-4115EF26B865}"/>
              </a:ext>
            </a:extLst>
          </p:cNvPr>
          <p:cNvPicPr>
            <a:picLocks noChangeAspect="1"/>
          </p:cNvPicPr>
          <p:nvPr/>
        </p:nvPicPr>
        <p:blipFill>
          <a:blip r:embed="rId3"/>
          <a:stretch>
            <a:fillRect/>
          </a:stretch>
        </p:blipFill>
        <p:spPr>
          <a:xfrm>
            <a:off x="762000" y="1058974"/>
            <a:ext cx="5246914" cy="4740051"/>
          </a:xfrm>
          <a:prstGeom prst="rect">
            <a:avLst/>
          </a:prstGeom>
        </p:spPr>
      </p:pic>
    </p:spTree>
    <p:extLst>
      <p:ext uri="{BB962C8B-B14F-4D97-AF65-F5344CB8AC3E}">
        <p14:creationId xmlns:p14="http://schemas.microsoft.com/office/powerpoint/2010/main" val="7089378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Number Placeholder 5"/>
          <p:cNvSpPr>
            <a:spLocks noGrp="1"/>
          </p:cNvSpPr>
          <p:nvPr>
            <p:ph type="sldNum" sz="quarter" idx="12"/>
          </p:nvPr>
        </p:nvSpPr>
        <p:spPr>
          <a:noFill/>
        </p:spPr>
        <p:txBody>
          <a:bodyPr/>
          <a:lstStyle/>
          <a:p>
            <a:fld id="{FAD11117-64E8-43BE-91E0-0C23C131ED04}" type="slidenum">
              <a:rPr lang="en-GB" altLang="tr-TR"/>
              <a:t>15</a:t>
            </a:fld>
            <a:endParaRPr lang="en-GB" altLang="tr-TR"/>
          </a:p>
        </p:txBody>
      </p:sp>
      <p:sp>
        <p:nvSpPr>
          <p:cNvPr id="41987" name="Rectangle 1026"/>
          <p:cNvSpPr>
            <a:spLocks noGrp="1" noChangeArrowheads="1"/>
          </p:cNvSpPr>
          <p:nvPr>
            <p:ph type="title"/>
          </p:nvPr>
        </p:nvSpPr>
        <p:spPr>
          <a:xfrm>
            <a:off x="4025265" y="288290"/>
            <a:ext cx="4585335" cy="889000"/>
          </a:xfrm>
        </p:spPr>
        <p:txBody>
          <a:bodyPr>
            <a:normAutofit/>
          </a:bodyPr>
          <a:lstStyle/>
          <a:p>
            <a:r>
              <a:rPr lang="en-US" altLang="tr-TR" dirty="0">
                <a:latin typeface="Casper" panose="02000506000000020004"/>
              </a:rPr>
              <a:t>Transport Layer</a:t>
            </a:r>
          </a:p>
        </p:txBody>
      </p:sp>
      <p:sp>
        <p:nvSpPr>
          <p:cNvPr id="41988" name="Rectangle 1027"/>
          <p:cNvSpPr>
            <a:spLocks noGrp="1" noChangeArrowheads="1"/>
          </p:cNvSpPr>
          <p:nvPr>
            <p:ph type="body" idx="1"/>
          </p:nvPr>
        </p:nvSpPr>
        <p:spPr>
          <a:xfrm>
            <a:off x="1384662" y="1825625"/>
            <a:ext cx="9969137" cy="3530146"/>
          </a:xfrm>
        </p:spPr>
        <p:txBody>
          <a:bodyPr>
            <a:normAutofit/>
          </a:bodyPr>
          <a:lstStyle/>
          <a:p>
            <a:r>
              <a:rPr lang="en-US" altLang="tr-TR" sz="2400" dirty="0">
                <a:latin typeface="Casper" panose="02000506000000020004"/>
              </a:rPr>
              <a:t>End-to-end data transfer</a:t>
            </a:r>
          </a:p>
          <a:p>
            <a:r>
              <a:rPr lang="en-US" altLang="tr-TR" sz="2400" dirty="0">
                <a:latin typeface="Casper" panose="02000506000000020004"/>
              </a:rPr>
              <a:t>Transmission Control Protocol (TCP)</a:t>
            </a:r>
          </a:p>
          <a:p>
            <a:pPr lvl="1"/>
            <a:r>
              <a:rPr lang="en-US" altLang="tr-TR" dirty="0">
                <a:latin typeface="Casper" panose="02000506000000020004"/>
              </a:rPr>
              <a:t>connection oriented</a:t>
            </a:r>
          </a:p>
          <a:p>
            <a:pPr lvl="1"/>
            <a:r>
              <a:rPr lang="en-US" altLang="tr-TR" dirty="0">
                <a:latin typeface="Casper" panose="02000506000000020004"/>
              </a:rPr>
              <a:t>reliable delivery of data </a:t>
            </a:r>
          </a:p>
          <a:p>
            <a:pPr lvl="1"/>
            <a:r>
              <a:rPr lang="en-US" altLang="tr-TR" dirty="0">
                <a:latin typeface="Casper" panose="02000506000000020004"/>
              </a:rPr>
              <a:t>ordering of delivery</a:t>
            </a:r>
          </a:p>
          <a:p>
            <a:r>
              <a:rPr lang="en-US" altLang="tr-TR" sz="2400" dirty="0">
                <a:latin typeface="Casper" panose="02000506000000020004"/>
              </a:rPr>
              <a:t>User Datagram Protocol (UDP)</a:t>
            </a:r>
          </a:p>
          <a:p>
            <a:pPr lvl="1"/>
            <a:r>
              <a:rPr lang="en-US" altLang="tr-TR" dirty="0">
                <a:latin typeface="Casper" panose="02000506000000020004"/>
              </a:rPr>
              <a:t>connectionless service</a:t>
            </a:r>
          </a:p>
          <a:p>
            <a:pPr lvl="1"/>
            <a:r>
              <a:rPr lang="en-US" altLang="tr-TR" dirty="0">
                <a:latin typeface="Casper" panose="02000506000000020004"/>
              </a:rPr>
              <a:t>delivery is not guaranteed</a:t>
            </a:r>
          </a:p>
        </p:txBody>
      </p:sp>
      <p:sp>
        <p:nvSpPr>
          <p:cNvPr id="5" name="Rectangle 4"/>
          <p:cNvSpPr/>
          <p:nvPr/>
        </p:nvSpPr>
        <p:spPr>
          <a:xfrm>
            <a:off x="1112311" y="247240"/>
            <a:ext cx="10097798"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256002" y="1646238"/>
            <a:ext cx="10097798" cy="38532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49" y="107996"/>
            <a:ext cx="772083" cy="1224414"/>
          </a:xfrm>
          <a:prstGeom prst="rect">
            <a:avLst/>
          </a:prstGeom>
        </p:spPr>
      </p:pic>
      <p:pic>
        <p:nvPicPr>
          <p:cNvPr id="3" name="Picture 2">
            <a:extLst>
              <a:ext uri="{FF2B5EF4-FFF2-40B4-BE49-F238E27FC236}">
                <a16:creationId xmlns:a16="http://schemas.microsoft.com/office/drawing/2014/main" id="{AF558E37-C01A-6584-92E2-2BB68A0DC230}"/>
              </a:ext>
            </a:extLst>
          </p:cNvPr>
          <p:cNvPicPr>
            <a:picLocks noChangeAspect="1"/>
          </p:cNvPicPr>
          <p:nvPr/>
        </p:nvPicPr>
        <p:blipFill>
          <a:blip r:embed="rId3"/>
          <a:stretch>
            <a:fillRect/>
          </a:stretch>
        </p:blipFill>
        <p:spPr>
          <a:xfrm>
            <a:off x="6446421" y="1073677"/>
            <a:ext cx="5654530" cy="458001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CFC3D-11EB-9326-D339-22F4E248744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AA4F7BB-7DBD-B410-F662-7C50A88B672A}"/>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C91343D7-E284-BB3A-5DA6-F27B09E3F5B2}"/>
              </a:ext>
            </a:extLst>
          </p:cNvPr>
          <p:cNvPicPr>
            <a:picLocks noChangeAspect="1"/>
          </p:cNvPicPr>
          <p:nvPr/>
        </p:nvPicPr>
        <p:blipFill>
          <a:blip r:embed="rId2"/>
          <a:stretch>
            <a:fillRect/>
          </a:stretch>
        </p:blipFill>
        <p:spPr>
          <a:xfrm>
            <a:off x="2039842" y="2000841"/>
            <a:ext cx="6843353" cy="4176122"/>
          </a:xfrm>
          <a:prstGeom prst="rect">
            <a:avLst/>
          </a:prstGeom>
        </p:spPr>
      </p:pic>
    </p:spTree>
    <p:extLst>
      <p:ext uri="{BB962C8B-B14F-4D97-AF65-F5344CB8AC3E}">
        <p14:creationId xmlns:p14="http://schemas.microsoft.com/office/powerpoint/2010/main" val="26514982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5"/>
          <p:cNvSpPr>
            <a:spLocks noGrp="1"/>
          </p:cNvSpPr>
          <p:nvPr>
            <p:ph type="sldNum" sz="quarter" idx="12"/>
          </p:nvPr>
        </p:nvSpPr>
        <p:spPr>
          <a:noFill/>
        </p:spPr>
        <p:txBody>
          <a:bodyPr/>
          <a:lstStyle/>
          <a:p>
            <a:fld id="{33609416-0A24-437D-9A9A-18E1710FAEB5}" type="slidenum">
              <a:rPr lang="en-GB" altLang="tr-TR"/>
              <a:t>17</a:t>
            </a:fld>
            <a:endParaRPr lang="en-GB" altLang="tr-TR"/>
          </a:p>
        </p:txBody>
      </p:sp>
      <p:sp>
        <p:nvSpPr>
          <p:cNvPr id="43011" name="Rectangle 2"/>
          <p:cNvSpPr>
            <a:spLocks noGrp="1" noChangeArrowheads="1"/>
          </p:cNvSpPr>
          <p:nvPr>
            <p:ph type="title"/>
          </p:nvPr>
        </p:nvSpPr>
        <p:spPr>
          <a:xfrm>
            <a:off x="2090056" y="320675"/>
            <a:ext cx="7067007" cy="868359"/>
          </a:xfrm>
        </p:spPr>
        <p:txBody>
          <a:bodyPr>
            <a:normAutofit/>
          </a:bodyPr>
          <a:lstStyle/>
          <a:p>
            <a:r>
              <a:rPr lang="en-US" altLang="tr-TR" dirty="0">
                <a:latin typeface="Casper" panose="02000506000000020004"/>
              </a:rPr>
              <a:t>                Application Layer</a:t>
            </a:r>
          </a:p>
        </p:txBody>
      </p:sp>
      <p:sp>
        <p:nvSpPr>
          <p:cNvPr id="43012" name="Rectangle 3"/>
          <p:cNvSpPr>
            <a:spLocks noGrp="1" noChangeArrowheads="1"/>
          </p:cNvSpPr>
          <p:nvPr>
            <p:ph type="body" idx="1"/>
          </p:nvPr>
        </p:nvSpPr>
        <p:spPr>
          <a:xfrm>
            <a:off x="1295400" y="2340723"/>
            <a:ext cx="7456714" cy="2182450"/>
          </a:xfrm>
        </p:spPr>
        <p:txBody>
          <a:bodyPr>
            <a:normAutofit/>
          </a:bodyPr>
          <a:lstStyle/>
          <a:p>
            <a:r>
              <a:rPr lang="en-US" altLang="tr-TR" dirty="0">
                <a:latin typeface="Casper" panose="02000506000000020004"/>
              </a:rPr>
              <a:t>Support for user applications</a:t>
            </a:r>
          </a:p>
          <a:p>
            <a:r>
              <a:rPr lang="en-US" altLang="tr-TR" dirty="0">
                <a:latin typeface="Casper" panose="02000506000000020004"/>
              </a:rPr>
              <a:t>A separate module for each different application</a:t>
            </a:r>
          </a:p>
          <a:p>
            <a:pPr lvl="1"/>
            <a:r>
              <a:rPr lang="en-US" altLang="tr-TR" sz="2800" dirty="0">
                <a:latin typeface="Casper" panose="02000506000000020004"/>
              </a:rPr>
              <a:t>e.g. HTTP, SMTP, telnet</a:t>
            </a:r>
          </a:p>
          <a:p>
            <a:endParaRPr lang="en-US" altLang="tr-TR" dirty="0">
              <a:latin typeface="Casper" panose="02000506000000020004"/>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175" y="103865"/>
            <a:ext cx="772083" cy="1224414"/>
          </a:xfrm>
          <a:prstGeom prst="rect">
            <a:avLst/>
          </a:prstGeom>
        </p:spPr>
      </p:pic>
      <p:sp>
        <p:nvSpPr>
          <p:cNvPr id="6" name="Rectangle 5"/>
          <p:cNvSpPr/>
          <p:nvPr/>
        </p:nvSpPr>
        <p:spPr>
          <a:xfrm>
            <a:off x="1175658" y="243109"/>
            <a:ext cx="9183188"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175658" y="1925183"/>
            <a:ext cx="9183188" cy="2626587"/>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F1D2FC9-CC43-B660-52F6-3BFDC9D25901}"/>
              </a:ext>
            </a:extLst>
          </p:cNvPr>
          <p:cNvPicPr>
            <a:picLocks noChangeAspect="1"/>
          </p:cNvPicPr>
          <p:nvPr/>
        </p:nvPicPr>
        <p:blipFill>
          <a:blip r:embed="rId3"/>
          <a:stretch>
            <a:fillRect/>
          </a:stretch>
        </p:blipFill>
        <p:spPr>
          <a:xfrm>
            <a:off x="838200" y="3354978"/>
            <a:ext cx="9099068" cy="358171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1" descr="http://www.tcpipguide.com/free/diagrams/tcpipprotocols.png"/>
          <p:cNvPicPr>
            <a:picLocks noChangeAspect="1" noChangeArrowheads="1"/>
          </p:cNvPicPr>
          <p:nvPr/>
        </p:nvPicPr>
        <p:blipFill>
          <a:blip r:embed="rId2"/>
          <a:srcRect/>
          <a:stretch>
            <a:fillRect/>
          </a:stretch>
        </p:blipFill>
        <p:spPr bwMode="auto">
          <a:xfrm>
            <a:off x="2050867" y="1778346"/>
            <a:ext cx="8321041" cy="4489761"/>
          </a:xfrm>
          <a:prstGeom prst="rect">
            <a:avLst/>
          </a:prstGeom>
          <a:noFill/>
        </p:spPr>
      </p:pic>
      <p:sp>
        <p:nvSpPr>
          <p:cNvPr id="3" name="Text Box 3"/>
          <p:cNvSpPr txBox="1">
            <a:spLocks noChangeArrowheads="1"/>
          </p:cNvSpPr>
          <p:nvPr/>
        </p:nvSpPr>
        <p:spPr bwMode="auto">
          <a:xfrm>
            <a:off x="3677194" y="326662"/>
            <a:ext cx="7676606" cy="769441"/>
          </a:xfrm>
          <a:prstGeom prst="rect">
            <a:avLst/>
          </a:prstGeom>
          <a:noFill/>
          <a:ln w="9525">
            <a:noFill/>
            <a:miter lim="800000"/>
          </a:ln>
          <a:effectLst/>
        </p:spPr>
        <p:txBody>
          <a:bodyPr wrap="square">
            <a:spAutoFit/>
          </a:bodyPr>
          <a:lstStyle/>
          <a:p>
            <a:r>
              <a:rPr lang="en-US" sz="4400" dirty="0">
                <a:latin typeface="Casper" panose="02000506000000020004"/>
              </a:rPr>
              <a:t>TCP/IP Protocol Suite</a:t>
            </a:r>
          </a:p>
        </p:txBody>
      </p:sp>
      <p:sp>
        <p:nvSpPr>
          <p:cNvPr id="4" name="Slide Number Placeholder 3"/>
          <p:cNvSpPr>
            <a:spLocks noGrp="1"/>
          </p:cNvSpPr>
          <p:nvPr>
            <p:ph type="sldNum" sz="quarter" idx="12"/>
          </p:nvPr>
        </p:nvSpPr>
        <p:spPr/>
        <p:txBody>
          <a:bodyPr/>
          <a:lstStyle/>
          <a:p>
            <a:fld id="{BDCDBBEF-AA6C-4BA6-85B2-A17D7F280E38}" type="slidenum">
              <a:rPr lang="en-US" smtClean="0"/>
              <a:t>18</a:t>
            </a:fld>
            <a:endParaRPr lang="en-US"/>
          </a:p>
        </p:txBody>
      </p:sp>
      <p:sp>
        <p:nvSpPr>
          <p:cNvPr id="5" name="Rectangle 4"/>
          <p:cNvSpPr/>
          <p:nvPr/>
        </p:nvSpPr>
        <p:spPr>
          <a:xfrm>
            <a:off x="1423852" y="237376"/>
            <a:ext cx="9183188"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49" y="94932"/>
            <a:ext cx="772083" cy="1224414"/>
          </a:xfrm>
          <a:prstGeom prst="rect">
            <a:avLst/>
          </a:prstGeom>
        </p:spPr>
      </p:pic>
      <p:sp>
        <p:nvSpPr>
          <p:cNvPr id="7" name="TextBox 6"/>
          <p:cNvSpPr txBox="1"/>
          <p:nvPr/>
        </p:nvSpPr>
        <p:spPr>
          <a:xfrm>
            <a:off x="628001" y="6413698"/>
            <a:ext cx="4666342" cy="307777"/>
          </a:xfrm>
          <a:prstGeom prst="rect">
            <a:avLst/>
          </a:prstGeom>
          <a:noFill/>
        </p:spPr>
        <p:txBody>
          <a:bodyPr wrap="none" rtlCol="0">
            <a:spAutoFit/>
          </a:bodyPr>
          <a:lstStyle/>
          <a:p>
            <a:r>
              <a:rPr lang="en-IN" sz="1400" dirty="0">
                <a:latin typeface="Casper" panose="02000506000000020004"/>
              </a:rPr>
              <a:t>Image Source : </a:t>
            </a:r>
            <a:r>
              <a:rPr lang="en-IN" sz="1400" dirty="0">
                <a:latin typeface="Casper" panose="02000506000000020004"/>
                <a:hlinkClick r:id="rId4"/>
              </a:rPr>
              <a:t>https://www.geeksforgeeks.org/layers-of-osi-model/</a:t>
            </a:r>
            <a:endParaRPr lang="en-IN" sz="1400" dirty="0">
              <a:latin typeface="Casper" panose="02000506000000020004"/>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5"/>
          <p:cNvSpPr>
            <a:spLocks noGrp="1"/>
          </p:cNvSpPr>
          <p:nvPr>
            <p:ph type="sldNum" sz="quarter" idx="12"/>
          </p:nvPr>
        </p:nvSpPr>
        <p:spPr>
          <a:noFill/>
        </p:spPr>
        <p:txBody>
          <a:bodyPr/>
          <a:lstStyle/>
          <a:p>
            <a:fld id="{33609416-0A24-437D-9A9A-18E1710FAEB5}" type="slidenum">
              <a:rPr lang="en-GB" altLang="tr-TR"/>
              <a:t>19</a:t>
            </a:fld>
            <a:endParaRPr lang="en-GB" altLang="tr-TR"/>
          </a:p>
        </p:txBody>
      </p:sp>
      <p:sp>
        <p:nvSpPr>
          <p:cNvPr id="43011" name="Rectangle 2"/>
          <p:cNvSpPr>
            <a:spLocks noGrp="1" noChangeArrowheads="1"/>
          </p:cNvSpPr>
          <p:nvPr>
            <p:ph type="title"/>
          </p:nvPr>
        </p:nvSpPr>
        <p:spPr>
          <a:xfrm>
            <a:off x="2090056" y="320675"/>
            <a:ext cx="7067007" cy="868359"/>
          </a:xfrm>
        </p:spPr>
        <p:txBody>
          <a:bodyPr>
            <a:normAutofit/>
          </a:bodyPr>
          <a:lstStyle/>
          <a:p>
            <a:pPr algn="ctr"/>
            <a:r>
              <a:rPr lang="en-US" altLang="tr-TR" dirty="0">
                <a:latin typeface="Casper" panose="02000506000000020004"/>
              </a:rPr>
              <a:t>Key Points</a:t>
            </a:r>
          </a:p>
        </p:txBody>
      </p:sp>
      <p:sp>
        <p:nvSpPr>
          <p:cNvPr id="43012" name="Rectangle 3"/>
          <p:cNvSpPr>
            <a:spLocks noGrp="1" noChangeArrowheads="1"/>
          </p:cNvSpPr>
          <p:nvPr>
            <p:ph type="body" idx="1"/>
          </p:nvPr>
        </p:nvSpPr>
        <p:spPr>
          <a:xfrm>
            <a:off x="1175657" y="1560057"/>
            <a:ext cx="9183189" cy="4796293"/>
          </a:xfrm>
        </p:spPr>
        <p:txBody>
          <a:bodyPr>
            <a:noAutofit/>
          </a:bodyPr>
          <a:lstStyle/>
          <a:p>
            <a:pPr lvl="0" algn="just"/>
            <a:r>
              <a:rPr lang="en-US" sz="1600" dirty="0">
                <a:latin typeface="Casper" panose="02000506000000020004"/>
              </a:rPr>
              <a:t>Data communications are the transfer of data from one device to another via some form of transmission medium.</a:t>
            </a:r>
            <a:endParaRPr lang="en-IN" sz="1600" dirty="0">
              <a:latin typeface="Casper" panose="02000506000000020004"/>
            </a:endParaRPr>
          </a:p>
          <a:p>
            <a:pPr lvl="0" algn="just"/>
            <a:r>
              <a:rPr lang="en-US" sz="1600" dirty="0">
                <a:latin typeface="Casper" panose="02000506000000020004"/>
              </a:rPr>
              <a:t>A data communications system must transmit data to the correct destination in an</a:t>
            </a:r>
            <a:endParaRPr lang="en-IN" sz="1600" dirty="0">
              <a:latin typeface="Casper" panose="02000506000000020004"/>
            </a:endParaRPr>
          </a:p>
          <a:p>
            <a:pPr algn="just"/>
            <a:r>
              <a:rPr lang="en-US" sz="1600" dirty="0">
                <a:latin typeface="Casper" panose="02000506000000020004"/>
              </a:rPr>
              <a:t>accurate and timely manner.</a:t>
            </a:r>
            <a:endParaRPr lang="en-IN" sz="1600" dirty="0">
              <a:latin typeface="Casper" panose="02000506000000020004"/>
            </a:endParaRPr>
          </a:p>
          <a:p>
            <a:pPr lvl="0" algn="just"/>
            <a:r>
              <a:rPr lang="en-US" sz="1600" dirty="0">
                <a:latin typeface="Casper" panose="02000506000000020004"/>
              </a:rPr>
              <a:t>Text, numbers, images, audio, and video are different forms of information.</a:t>
            </a:r>
            <a:endParaRPr lang="en-IN" sz="1600" dirty="0">
              <a:latin typeface="Casper" panose="02000506000000020004"/>
            </a:endParaRPr>
          </a:p>
          <a:p>
            <a:pPr algn="just"/>
            <a:r>
              <a:rPr lang="en-US" sz="1600" dirty="0">
                <a:latin typeface="Casper" panose="02000506000000020004"/>
              </a:rPr>
              <a:t>Data flow between two devices can occur in one of three ways: simplex, half-duplex,</a:t>
            </a:r>
            <a:r>
              <a:rPr lang="en-IN" sz="1600" dirty="0">
                <a:latin typeface="Casper" panose="02000506000000020004"/>
              </a:rPr>
              <a:t> </a:t>
            </a:r>
            <a:r>
              <a:rPr lang="en-US" sz="1600" dirty="0">
                <a:latin typeface="Casper" panose="02000506000000020004"/>
              </a:rPr>
              <a:t>or full-duplex.</a:t>
            </a:r>
            <a:endParaRPr lang="en-IN" sz="1600" dirty="0">
              <a:latin typeface="Casper" panose="02000506000000020004"/>
            </a:endParaRPr>
          </a:p>
          <a:p>
            <a:pPr lvl="0" algn="just"/>
            <a:r>
              <a:rPr lang="en-US" sz="1600" dirty="0">
                <a:latin typeface="Casper" panose="02000506000000020004"/>
              </a:rPr>
              <a:t>In a point-to-point connection, two and only two devices are connected by a</a:t>
            </a:r>
            <a:endParaRPr lang="en-IN" sz="1600" dirty="0">
              <a:latin typeface="Casper" panose="02000506000000020004"/>
            </a:endParaRPr>
          </a:p>
          <a:p>
            <a:pPr algn="just"/>
            <a:r>
              <a:rPr lang="en-US" sz="1600" dirty="0">
                <a:latin typeface="Casper" panose="02000506000000020004"/>
              </a:rPr>
              <a:t>dedicated link. In a multipoint connection, three or more devices share a link.</a:t>
            </a:r>
            <a:endParaRPr lang="en-IN" sz="1600" dirty="0">
              <a:latin typeface="Casper" panose="02000506000000020004"/>
            </a:endParaRPr>
          </a:p>
          <a:p>
            <a:pPr lvl="0" algn="just"/>
            <a:r>
              <a:rPr lang="en-US" sz="1600" dirty="0">
                <a:latin typeface="Casper" panose="02000506000000020004"/>
              </a:rPr>
              <a:t>Topology refers to the physical or logical arrangement of a network. Devices may</a:t>
            </a:r>
            <a:r>
              <a:rPr lang="en-IN" sz="1600" dirty="0">
                <a:latin typeface="Casper" panose="02000506000000020004"/>
              </a:rPr>
              <a:t> </a:t>
            </a:r>
            <a:r>
              <a:rPr lang="en-US" sz="1600" dirty="0">
                <a:latin typeface="Casper" panose="02000506000000020004"/>
              </a:rPr>
              <a:t>be arranged in a mesh, star, bus, or ring topology.</a:t>
            </a:r>
            <a:endParaRPr lang="en-IN" sz="1600" dirty="0">
              <a:latin typeface="Casper" panose="02000506000000020004"/>
            </a:endParaRPr>
          </a:p>
          <a:p>
            <a:pPr lvl="0" algn="just"/>
            <a:r>
              <a:rPr lang="en-US" sz="1600" dirty="0">
                <a:latin typeface="Casper" panose="02000506000000020004"/>
              </a:rPr>
              <a:t>A network can be categorized as a local area network or a wide area network.</a:t>
            </a:r>
            <a:endParaRPr lang="en-IN" sz="1600" dirty="0">
              <a:latin typeface="Casper" panose="02000506000000020004"/>
            </a:endParaRPr>
          </a:p>
          <a:p>
            <a:pPr lvl="0" algn="just"/>
            <a:r>
              <a:rPr lang="en-US" sz="1600" dirty="0">
                <a:latin typeface="Casper" panose="02000506000000020004"/>
              </a:rPr>
              <a:t>There are local, regional, national, and international Internet service providers.</a:t>
            </a:r>
            <a:endParaRPr lang="en-IN" sz="1600" dirty="0">
              <a:latin typeface="Casper" panose="02000506000000020004"/>
            </a:endParaRPr>
          </a:p>
          <a:p>
            <a:pPr lvl="0" algn="just"/>
            <a:r>
              <a:rPr lang="en-US" sz="1600" dirty="0">
                <a:latin typeface="Casper" panose="02000506000000020004"/>
              </a:rPr>
              <a:t>A protocol is a set of rules that govern data communication; the key elements of</a:t>
            </a:r>
            <a:r>
              <a:rPr lang="en-IN" sz="1600" dirty="0">
                <a:latin typeface="Casper" panose="02000506000000020004"/>
              </a:rPr>
              <a:t> </a:t>
            </a:r>
            <a:r>
              <a:rPr lang="en-US" sz="1600" dirty="0">
                <a:latin typeface="Casper" panose="02000506000000020004"/>
              </a:rPr>
              <a:t>a protocol are syntax, semantics, and timing</a:t>
            </a:r>
            <a:endParaRPr lang="en-US" altLang="tr-TR" sz="1600" dirty="0">
              <a:latin typeface="Casper" panose="02000506000000020004"/>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175" y="103865"/>
            <a:ext cx="772083" cy="1224414"/>
          </a:xfrm>
          <a:prstGeom prst="rect">
            <a:avLst/>
          </a:prstGeom>
        </p:spPr>
      </p:pic>
      <p:sp>
        <p:nvSpPr>
          <p:cNvPr id="6" name="Rectangle 5"/>
          <p:cNvSpPr/>
          <p:nvPr/>
        </p:nvSpPr>
        <p:spPr>
          <a:xfrm>
            <a:off x="1175658" y="243109"/>
            <a:ext cx="9183188"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175658" y="1560058"/>
            <a:ext cx="9183188" cy="4796292"/>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39200" y="6356350"/>
            <a:ext cx="2743200" cy="365125"/>
          </a:xfrm>
        </p:spPr>
        <p:txBody>
          <a:bodyPr/>
          <a:lstStyle/>
          <a:p>
            <a:fld id="{BDCDBBEF-AA6C-4BA6-85B2-A17D7F280E38}" type="slidenum">
              <a:rPr lang="en-US" smtClean="0"/>
              <a:t>2</a:t>
            </a:fld>
            <a:endParaRPr lang="en-US" dirty="0"/>
          </a:p>
        </p:txBody>
      </p:sp>
      <p:sp>
        <p:nvSpPr>
          <p:cNvPr id="8" name="Title 7"/>
          <p:cNvSpPr txBox="1">
            <a:spLocks noGrp="1" noChangeArrowheads="1"/>
          </p:cNvSpPr>
          <p:nvPr>
            <p:ph type="title"/>
          </p:nvPr>
        </p:nvSpPr>
        <p:spPr bwMode="auto">
          <a:xfrm>
            <a:off x="810953" y="207182"/>
            <a:ext cx="4456567" cy="1532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algn="ctr"/>
            <a:r>
              <a:rPr lang="en-US" sz="4400" b="1" dirty="0">
                <a:latin typeface="Casper Bold" panose="02000806040000020004" pitchFamily="2" charset="0"/>
                <a:ea typeface="Karla" pitchFamily="2" charset="0"/>
                <a:cs typeface="Karla" pitchFamily="2" charset="0"/>
              </a:rPr>
              <a:t>Course Objectives </a:t>
            </a:r>
            <a:br>
              <a:rPr lang="en-US" sz="2000" b="1" dirty="0">
                <a:latin typeface="Karla" pitchFamily="2" charset="0"/>
                <a:ea typeface="Karla" pitchFamily="2" charset="0"/>
                <a:cs typeface="Karla" pitchFamily="2" charset="0"/>
              </a:rPr>
            </a:br>
            <a:endParaRPr lang="en-US" sz="1600" dirty="0">
              <a:latin typeface="Raleway ExtraBold" pitchFamily="34" charset="-52"/>
            </a:endParaRPr>
          </a:p>
        </p:txBody>
      </p:sp>
      <p:sp>
        <p:nvSpPr>
          <p:cNvPr id="2" name="Rectangle 1"/>
          <p:cNvSpPr/>
          <p:nvPr/>
        </p:nvSpPr>
        <p:spPr>
          <a:xfrm>
            <a:off x="6491079" y="2023671"/>
            <a:ext cx="5151905" cy="317791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11217276" y="6324600"/>
            <a:ext cx="444500" cy="4222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Table 5"/>
          <p:cNvGraphicFramePr>
            <a:graphicFrameLocks noGrp="1"/>
          </p:cNvGraphicFramePr>
          <p:nvPr>
            <p:extLst>
              <p:ext uri="{D42A27DB-BD31-4B8C-83A1-F6EECF244321}">
                <p14:modId xmlns:p14="http://schemas.microsoft.com/office/powerpoint/2010/main" val="155193137"/>
              </p:ext>
            </p:extLst>
          </p:nvPr>
        </p:nvGraphicFramePr>
        <p:xfrm>
          <a:off x="269823" y="2356330"/>
          <a:ext cx="4796852" cy="2826415"/>
        </p:xfrm>
        <a:graphic>
          <a:graphicData uri="http://schemas.openxmlformats.org/drawingml/2006/table">
            <a:tbl>
              <a:tblPr firstRow="1" firstCol="1" bandRow="1">
                <a:tableStyleId>{5940675A-B579-460E-94D1-54222C63F5DA}</a:tableStyleId>
              </a:tblPr>
              <a:tblGrid>
                <a:gridCol w="905348">
                  <a:extLst>
                    <a:ext uri="{9D8B030D-6E8A-4147-A177-3AD203B41FA5}">
                      <a16:colId xmlns:a16="http://schemas.microsoft.com/office/drawing/2014/main" val="20000"/>
                    </a:ext>
                  </a:extLst>
                </a:gridCol>
                <a:gridCol w="3891504">
                  <a:extLst>
                    <a:ext uri="{9D8B030D-6E8A-4147-A177-3AD203B41FA5}">
                      <a16:colId xmlns:a16="http://schemas.microsoft.com/office/drawing/2014/main" val="20001"/>
                    </a:ext>
                  </a:extLst>
                </a:gridCol>
              </a:tblGrid>
              <a:tr h="652250">
                <a:tc>
                  <a:txBody>
                    <a:bodyPr/>
                    <a:lstStyle/>
                    <a:p>
                      <a:pPr marL="0" marR="0" algn="l">
                        <a:lnSpc>
                          <a:spcPct val="115000"/>
                        </a:lnSpc>
                        <a:spcBef>
                          <a:spcPts val="0"/>
                        </a:spcBef>
                        <a:spcAft>
                          <a:spcPts val="0"/>
                        </a:spcAft>
                      </a:pPr>
                      <a:r>
                        <a:rPr lang="en-US" sz="1800" b="0" dirty="0">
                          <a:effectLst/>
                          <a:latin typeface="Casper" panose="02000506000000020004"/>
                        </a:rPr>
                        <a:t>CO Number</a:t>
                      </a:r>
                      <a:endParaRPr lang="en-US" sz="1800" b="0" dirty="0">
                        <a:effectLst/>
                        <a:latin typeface="Casper" panose="02000506000000020004"/>
                        <a:ea typeface="Times New Roman" panose="02020603050405020304" pitchFamily="18" charset="0"/>
                        <a:cs typeface="Times New Roman" panose="02020603050405020304" pitchFamily="18" charset="0"/>
                      </a:endParaRPr>
                    </a:p>
                  </a:txBody>
                  <a:tcPr marL="68580" marR="68580" marT="0" marB="0"/>
                </a:tc>
                <a:tc>
                  <a:txBody>
                    <a:bodyPr/>
                    <a:lstStyle/>
                    <a:p>
                      <a:pPr marL="0" marR="0" algn="l">
                        <a:lnSpc>
                          <a:spcPct val="115000"/>
                        </a:lnSpc>
                        <a:spcBef>
                          <a:spcPts val="0"/>
                        </a:spcBef>
                        <a:spcAft>
                          <a:spcPts val="0"/>
                        </a:spcAft>
                      </a:pPr>
                      <a:r>
                        <a:rPr lang="en-US" sz="1800" b="0">
                          <a:effectLst/>
                          <a:latin typeface="Casper" panose="02000506000000020004"/>
                        </a:rPr>
                        <a:t>Title </a:t>
                      </a:r>
                      <a:endParaRPr lang="en-US" sz="1800" b="0">
                        <a:effectLst/>
                        <a:latin typeface="Casper" panose="02000506000000020004"/>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434833">
                <a:tc>
                  <a:txBody>
                    <a:bodyPr/>
                    <a:lstStyle/>
                    <a:p>
                      <a:pPr marL="0" marR="0" algn="just">
                        <a:spcBef>
                          <a:spcPts val="0"/>
                        </a:spcBef>
                        <a:spcAft>
                          <a:spcPts val="0"/>
                        </a:spcAft>
                      </a:pPr>
                      <a:r>
                        <a:rPr lang="en-US" sz="10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CO1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just">
                        <a:spcBef>
                          <a:spcPts val="0"/>
                        </a:spcBef>
                        <a:spcAft>
                          <a:spcPts val="0"/>
                        </a:spcAft>
                      </a:pPr>
                      <a:r>
                        <a:rPr lang="en-US" sz="10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Describe the important networking concepts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0001"/>
                  </a:ext>
                </a:extLst>
              </a:tr>
              <a:tr h="434833">
                <a:tc>
                  <a:txBody>
                    <a:bodyPr/>
                    <a:lstStyle/>
                    <a:p>
                      <a:pPr marL="0" marR="0" algn="just">
                        <a:spcBef>
                          <a:spcPts val="0"/>
                        </a:spcBef>
                        <a:spcAft>
                          <a:spcPts val="0"/>
                        </a:spcAft>
                      </a:pPr>
                      <a:r>
                        <a:rPr lang="en-US" sz="10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CO2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just">
                        <a:spcBef>
                          <a:spcPts val="0"/>
                        </a:spcBef>
                        <a:spcAft>
                          <a:spcPts val="0"/>
                        </a:spcAft>
                      </a:pPr>
                      <a:r>
                        <a:rPr lang="en-US" sz="1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Understand concept of network reference models and protocols</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0002"/>
                  </a:ext>
                </a:extLst>
              </a:tr>
              <a:tr h="434833">
                <a:tc>
                  <a:txBody>
                    <a:bodyPr/>
                    <a:lstStyle/>
                    <a:p>
                      <a:pPr marL="0" marR="0" algn="just">
                        <a:spcBef>
                          <a:spcPts val="0"/>
                        </a:spcBef>
                        <a:spcAft>
                          <a:spcPts val="0"/>
                        </a:spcAft>
                      </a:pPr>
                      <a:r>
                        <a:rPr lang="en-US" sz="10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CO3</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just">
                        <a:spcBef>
                          <a:spcPts val="0"/>
                        </a:spcBef>
                        <a:spcAft>
                          <a:spcPts val="0"/>
                        </a:spcAft>
                      </a:pPr>
                      <a:r>
                        <a:rPr lang="en-US" sz="1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Apply the concepts of routing algorithms on various networks</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0003"/>
                  </a:ext>
                </a:extLst>
              </a:tr>
              <a:tr h="434833">
                <a:tc>
                  <a:txBody>
                    <a:bodyPr/>
                    <a:lstStyle/>
                    <a:p>
                      <a:pPr marL="0" marR="0" algn="just">
                        <a:spcBef>
                          <a:spcPts val="0"/>
                        </a:spcBef>
                        <a:spcAft>
                          <a:spcPts val="0"/>
                        </a:spcAft>
                      </a:pPr>
                      <a:r>
                        <a:rPr lang="en-US" sz="10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CO4</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just">
                        <a:spcBef>
                          <a:spcPts val="0"/>
                        </a:spcBef>
                        <a:spcAft>
                          <a:spcPts val="0"/>
                        </a:spcAft>
                      </a:pPr>
                      <a:r>
                        <a:rPr lang="en-US" sz="10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Identify mechanism to handle traffic and control on congestion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510586136"/>
                  </a:ext>
                </a:extLst>
              </a:tr>
              <a:tr h="434833">
                <a:tc>
                  <a:txBody>
                    <a:bodyPr/>
                    <a:lstStyle/>
                    <a:p>
                      <a:pPr marL="0" marR="0" algn="just">
                        <a:spcBef>
                          <a:spcPts val="0"/>
                        </a:spcBef>
                        <a:spcAft>
                          <a:spcPts val="0"/>
                        </a:spcAft>
                      </a:pPr>
                      <a:r>
                        <a:rPr lang="en-US" sz="10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CO5</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just">
                        <a:spcBef>
                          <a:spcPts val="0"/>
                        </a:spcBef>
                        <a:spcAft>
                          <a:spcPts val="0"/>
                        </a:spcAft>
                      </a:pPr>
                      <a:r>
                        <a:rPr lang="en-US" sz="10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Identify and understand connection establishment techniques and features</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812855341"/>
                  </a:ext>
                </a:extLst>
              </a:tr>
            </a:tbl>
          </a:graphicData>
        </a:graphic>
      </p:graphicFrame>
      <p:pic>
        <p:nvPicPr>
          <p:cNvPr id="11" name="Picture 10" descr="Objectives – Nestle"/>
          <p:cNvPicPr/>
          <p:nvPr/>
        </p:nvPicPr>
        <p:blipFill>
          <a:blip r:embed="rId2">
            <a:extLst>
              <a:ext uri="{28A0092B-C50C-407E-A947-70E740481C1C}">
                <a14:useLocalDpi xmlns:a14="http://schemas.microsoft.com/office/drawing/2010/main" val="0"/>
              </a:ext>
            </a:extLst>
          </a:blip>
          <a:srcRect/>
          <a:stretch>
            <a:fillRect/>
          </a:stretch>
        </p:blipFill>
        <p:spPr bwMode="auto">
          <a:xfrm>
            <a:off x="6491079" y="2023671"/>
            <a:ext cx="5170697" cy="317791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5"/>
          <p:cNvSpPr>
            <a:spLocks noGrp="1"/>
          </p:cNvSpPr>
          <p:nvPr>
            <p:ph type="sldNum" sz="quarter" idx="12"/>
          </p:nvPr>
        </p:nvSpPr>
        <p:spPr>
          <a:noFill/>
        </p:spPr>
        <p:txBody>
          <a:bodyPr/>
          <a:lstStyle/>
          <a:p>
            <a:fld id="{33609416-0A24-437D-9A9A-18E1710FAEB5}" type="slidenum">
              <a:rPr lang="en-GB" altLang="tr-TR"/>
              <a:t>20</a:t>
            </a:fld>
            <a:endParaRPr lang="en-GB" altLang="tr-TR"/>
          </a:p>
        </p:txBody>
      </p:sp>
      <p:sp>
        <p:nvSpPr>
          <p:cNvPr id="43011" name="Rectangle 2"/>
          <p:cNvSpPr>
            <a:spLocks noGrp="1" noChangeArrowheads="1"/>
          </p:cNvSpPr>
          <p:nvPr>
            <p:ph type="title"/>
          </p:nvPr>
        </p:nvSpPr>
        <p:spPr>
          <a:xfrm>
            <a:off x="2090056" y="320675"/>
            <a:ext cx="7067007" cy="868359"/>
          </a:xfrm>
        </p:spPr>
        <p:txBody>
          <a:bodyPr>
            <a:normAutofit/>
          </a:bodyPr>
          <a:lstStyle/>
          <a:p>
            <a:pPr algn="ctr"/>
            <a:r>
              <a:rPr lang="en-US" altLang="tr-TR" dirty="0">
                <a:latin typeface="Casper" panose="02000506000000020004"/>
              </a:rPr>
              <a:t>References</a:t>
            </a:r>
          </a:p>
        </p:txBody>
      </p:sp>
      <p:sp>
        <p:nvSpPr>
          <p:cNvPr id="43012" name="Rectangle 3"/>
          <p:cNvSpPr>
            <a:spLocks noGrp="1" noChangeArrowheads="1"/>
          </p:cNvSpPr>
          <p:nvPr>
            <p:ph type="body" idx="1"/>
          </p:nvPr>
        </p:nvSpPr>
        <p:spPr>
          <a:xfrm>
            <a:off x="1295400" y="1933303"/>
            <a:ext cx="9063446" cy="4297680"/>
          </a:xfrm>
        </p:spPr>
        <p:txBody>
          <a:bodyPr>
            <a:normAutofit lnSpcReduction="10000"/>
          </a:bodyPr>
          <a:lstStyle/>
          <a:p>
            <a:r>
              <a:rPr lang="en-IN" u="sng" dirty="0">
                <a:latin typeface="Casper" panose="02000506000000020004"/>
                <a:hlinkClick r:id="rId2"/>
              </a:rPr>
              <a:t>https://www.geeksforgeeks.org/basics-computer-networking/</a:t>
            </a:r>
            <a:endParaRPr lang="en-IN" u="sng" dirty="0">
              <a:latin typeface="Casper" panose="02000506000000020004"/>
            </a:endParaRPr>
          </a:p>
          <a:p>
            <a:endParaRPr lang="en-IN" dirty="0">
              <a:latin typeface="Casper" panose="02000506000000020004"/>
            </a:endParaRPr>
          </a:p>
          <a:p>
            <a:r>
              <a:rPr lang="en-IN" u="sng" dirty="0">
                <a:latin typeface="Casper" panose="02000506000000020004"/>
                <a:hlinkClick r:id="rId3"/>
              </a:rPr>
              <a:t>https://www.youtube.com/watch?v=VwN91x5i25g&amp;list=PLBlnK6fEyqRgMCUAG0XRw78UA8qnv6jEx</a:t>
            </a:r>
            <a:endParaRPr lang="en-IN" dirty="0">
              <a:latin typeface="Casper" panose="02000506000000020004"/>
            </a:endParaRPr>
          </a:p>
          <a:p>
            <a:endParaRPr lang="en-IN" u="sng" dirty="0">
              <a:latin typeface="Casper" panose="02000506000000020004"/>
              <a:hlinkClick r:id="rId4"/>
            </a:endParaRPr>
          </a:p>
          <a:p>
            <a:r>
              <a:rPr lang="en-IN" u="sng" dirty="0">
                <a:latin typeface="Casper" panose="02000506000000020004"/>
                <a:hlinkClick r:id="rId4"/>
              </a:rPr>
              <a:t>http://www.svecw.edu.in/Docs%5CCSECNLNotes2013.pdf</a:t>
            </a:r>
            <a:endParaRPr lang="en-IN" u="sng" dirty="0">
              <a:latin typeface="Casper" panose="02000506000000020004"/>
            </a:endParaRPr>
          </a:p>
          <a:p>
            <a:endParaRPr lang="en-IN" dirty="0">
              <a:hlinkClick r:id="rId5"/>
            </a:endParaRPr>
          </a:p>
          <a:p>
            <a:r>
              <a:rPr lang="en-IN" dirty="0">
                <a:hlinkClick r:id="rId5"/>
              </a:rPr>
              <a:t>https://www.cloudflare.com/learning/ddos/glossary/open-systems-interconnection-model-osi/</a:t>
            </a:r>
            <a:endParaRPr lang="en-IN" dirty="0">
              <a:latin typeface="Casper" panose="02000506000000020004"/>
            </a:endParaRPr>
          </a:p>
          <a:p>
            <a:endParaRPr lang="en-US" altLang="tr-TR" dirty="0">
              <a:latin typeface="Casper" panose="02000506000000020004"/>
            </a:endParaRPr>
          </a:p>
        </p:txBody>
      </p:sp>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7175" y="103865"/>
            <a:ext cx="772083" cy="1224414"/>
          </a:xfrm>
          <a:prstGeom prst="rect">
            <a:avLst/>
          </a:prstGeom>
        </p:spPr>
      </p:pic>
      <p:sp>
        <p:nvSpPr>
          <p:cNvPr id="6" name="Rectangle 5"/>
          <p:cNvSpPr/>
          <p:nvPr/>
        </p:nvSpPr>
        <p:spPr>
          <a:xfrm>
            <a:off x="1175658" y="243109"/>
            <a:ext cx="9183188"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175658" y="1925183"/>
            <a:ext cx="9183188" cy="4305800"/>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0"/>
            <a:ext cx="12192000" cy="4686918"/>
          </a:xfrm>
          <a:prstGeom prst="rect">
            <a:avLst/>
          </a:prstGeom>
          <a:solidFill>
            <a:schemeClr val="accent6">
              <a:lumMod val="50000"/>
              <a:alpha val="6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Calibri Light" panose="020F0302020204030204"/>
              </a:rPr>
              <a:t> </a:t>
            </a:r>
          </a:p>
        </p:txBody>
      </p:sp>
      <p:cxnSp>
        <p:nvCxnSpPr>
          <p:cNvPr id="18" name="Straight Connector 17"/>
          <p:cNvCxnSpPr/>
          <p:nvPr/>
        </p:nvCxnSpPr>
        <p:spPr>
          <a:xfrm>
            <a:off x="9347200" y="0"/>
            <a:ext cx="1828800" cy="18288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0169128" y="0"/>
            <a:ext cx="663972" cy="663972"/>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733426" y="6294597"/>
            <a:ext cx="558345" cy="558345"/>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90526" y="5129689"/>
            <a:ext cx="1728311" cy="1728311"/>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Title 1"/>
          <p:cNvSpPr txBox="1"/>
          <p:nvPr/>
        </p:nvSpPr>
        <p:spPr>
          <a:xfrm>
            <a:off x="1485902" y="2249080"/>
            <a:ext cx="10725148" cy="1231106"/>
          </a:xfrm>
          <a:prstGeom prst="rect">
            <a:avLst/>
          </a:prstGeom>
        </p:spPr>
        <p:txBody>
          <a:bodyPr wrap="square" lIns="0" tIns="0" rIns="0" bIns="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8000" b="0" i="0" u="none" strike="noStrike" kern="1200" cap="none" spc="0" normalizeH="0" baseline="0" noProof="0" dirty="0">
                <a:ln>
                  <a:noFill/>
                </a:ln>
                <a:solidFill>
                  <a:prstClr val="white"/>
                </a:solidFill>
                <a:effectLst/>
                <a:uLnTx/>
                <a:uFillTx/>
                <a:latin typeface="Casper" panose="02000506000000020004" pitchFamily="2" charset="0"/>
                <a:ea typeface="Segoe UI" panose="020B0502040204020203" pitchFamily="34" charset="0"/>
                <a:cs typeface="Segoe UI" panose="020B0502040204020203" pitchFamily="34" charset="0"/>
              </a:rPr>
              <a:t>THANK YOU</a:t>
            </a:r>
          </a:p>
        </p:txBody>
      </p:sp>
      <p:sp>
        <p:nvSpPr>
          <p:cNvPr id="22" name="Diamond 6"/>
          <p:cNvSpPr/>
          <p:nvPr/>
        </p:nvSpPr>
        <p:spPr>
          <a:xfrm>
            <a:off x="2641599" y="1214279"/>
            <a:ext cx="2430463" cy="3225800"/>
          </a:xfrm>
          <a:custGeom>
            <a:avLst/>
            <a:gdLst>
              <a:gd name="connsiteX0" fmla="*/ 0 w 3225800"/>
              <a:gd name="connsiteY0" fmla="*/ 1612900 h 3225800"/>
              <a:gd name="connsiteX1" fmla="*/ 1612900 w 3225800"/>
              <a:gd name="connsiteY1" fmla="*/ 0 h 3225800"/>
              <a:gd name="connsiteX2" fmla="*/ 3225800 w 3225800"/>
              <a:gd name="connsiteY2" fmla="*/ 1612900 h 3225800"/>
              <a:gd name="connsiteX3" fmla="*/ 1612900 w 3225800"/>
              <a:gd name="connsiteY3" fmla="*/ 3225800 h 3225800"/>
              <a:gd name="connsiteX4" fmla="*/ 0 w 3225800"/>
              <a:gd name="connsiteY4" fmla="*/ 1612900 h 3225800"/>
              <a:gd name="connsiteX0-1" fmla="*/ 0 w 3225800"/>
              <a:gd name="connsiteY0-2" fmla="*/ 1612900 h 3225800"/>
              <a:gd name="connsiteX1-3" fmla="*/ 1612900 w 3225800"/>
              <a:gd name="connsiteY1-4" fmla="*/ 0 h 3225800"/>
              <a:gd name="connsiteX2-5" fmla="*/ 2430463 w 3225800"/>
              <a:gd name="connsiteY2-6" fmla="*/ 817563 h 3225800"/>
              <a:gd name="connsiteX3-7" fmla="*/ 3225800 w 3225800"/>
              <a:gd name="connsiteY3-8" fmla="*/ 1612900 h 3225800"/>
              <a:gd name="connsiteX4-9" fmla="*/ 1612900 w 3225800"/>
              <a:gd name="connsiteY4-10" fmla="*/ 3225800 h 3225800"/>
              <a:gd name="connsiteX5" fmla="*/ 0 w 3225800"/>
              <a:gd name="connsiteY5" fmla="*/ 1612900 h 3225800"/>
              <a:gd name="connsiteX0-11" fmla="*/ 0 w 3225800"/>
              <a:gd name="connsiteY0-12" fmla="*/ 1612900 h 3225800"/>
              <a:gd name="connsiteX1-13" fmla="*/ 1612900 w 3225800"/>
              <a:gd name="connsiteY1-14" fmla="*/ 0 h 3225800"/>
              <a:gd name="connsiteX2-15" fmla="*/ 2430463 w 3225800"/>
              <a:gd name="connsiteY2-16" fmla="*/ 817563 h 3225800"/>
              <a:gd name="connsiteX3-17" fmla="*/ 3225800 w 3225800"/>
              <a:gd name="connsiteY3-18" fmla="*/ 1612900 h 3225800"/>
              <a:gd name="connsiteX4-19" fmla="*/ 2430463 w 3225800"/>
              <a:gd name="connsiteY4-20" fmla="*/ 2413000 h 3225800"/>
              <a:gd name="connsiteX5-21" fmla="*/ 1612900 w 3225800"/>
              <a:gd name="connsiteY5-22" fmla="*/ 3225800 h 3225800"/>
              <a:gd name="connsiteX6" fmla="*/ 0 w 3225800"/>
              <a:gd name="connsiteY6" fmla="*/ 1612900 h 3225800"/>
              <a:gd name="connsiteX0-23" fmla="*/ 3225800 w 3317240"/>
              <a:gd name="connsiteY0-24" fmla="*/ 1612900 h 3225800"/>
              <a:gd name="connsiteX1-25" fmla="*/ 2430463 w 3317240"/>
              <a:gd name="connsiteY1-26" fmla="*/ 2413000 h 3225800"/>
              <a:gd name="connsiteX2-27" fmla="*/ 1612900 w 3317240"/>
              <a:gd name="connsiteY2-28" fmla="*/ 3225800 h 3225800"/>
              <a:gd name="connsiteX3-29" fmla="*/ 0 w 3317240"/>
              <a:gd name="connsiteY3-30" fmla="*/ 1612900 h 3225800"/>
              <a:gd name="connsiteX4-31" fmla="*/ 1612900 w 3317240"/>
              <a:gd name="connsiteY4-32" fmla="*/ 0 h 3225800"/>
              <a:gd name="connsiteX5-33" fmla="*/ 2430463 w 3317240"/>
              <a:gd name="connsiteY5-34" fmla="*/ 817563 h 3225800"/>
              <a:gd name="connsiteX6-35" fmla="*/ 3317240 w 3317240"/>
              <a:gd name="connsiteY6-36" fmla="*/ 1704340 h 3225800"/>
              <a:gd name="connsiteX0-37" fmla="*/ 2430463 w 3317240"/>
              <a:gd name="connsiteY0-38" fmla="*/ 2413000 h 3225800"/>
              <a:gd name="connsiteX1-39" fmla="*/ 1612900 w 3317240"/>
              <a:gd name="connsiteY1-40" fmla="*/ 3225800 h 3225800"/>
              <a:gd name="connsiteX2-41" fmla="*/ 0 w 3317240"/>
              <a:gd name="connsiteY2-42" fmla="*/ 1612900 h 3225800"/>
              <a:gd name="connsiteX3-43" fmla="*/ 1612900 w 3317240"/>
              <a:gd name="connsiteY3-44" fmla="*/ 0 h 3225800"/>
              <a:gd name="connsiteX4-45" fmla="*/ 2430463 w 3317240"/>
              <a:gd name="connsiteY4-46" fmla="*/ 817563 h 3225800"/>
              <a:gd name="connsiteX5-47" fmla="*/ 3317240 w 3317240"/>
              <a:gd name="connsiteY5-48" fmla="*/ 1704340 h 3225800"/>
              <a:gd name="connsiteX0-49" fmla="*/ 2430463 w 2430463"/>
              <a:gd name="connsiteY0-50" fmla="*/ 2413000 h 3225800"/>
              <a:gd name="connsiteX1-51" fmla="*/ 1612900 w 2430463"/>
              <a:gd name="connsiteY1-52" fmla="*/ 3225800 h 3225800"/>
              <a:gd name="connsiteX2-53" fmla="*/ 0 w 2430463"/>
              <a:gd name="connsiteY2-54" fmla="*/ 1612900 h 3225800"/>
              <a:gd name="connsiteX3-55" fmla="*/ 1612900 w 2430463"/>
              <a:gd name="connsiteY3-56" fmla="*/ 0 h 3225800"/>
              <a:gd name="connsiteX4-57" fmla="*/ 2430463 w 2430463"/>
              <a:gd name="connsiteY4-58" fmla="*/ 817563 h 32258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430463" h="3225800">
                <a:moveTo>
                  <a:pt x="2430463" y="2413000"/>
                </a:moveTo>
                <a:lnTo>
                  <a:pt x="1612900" y="3225800"/>
                </a:lnTo>
                <a:lnTo>
                  <a:pt x="0" y="1612900"/>
                </a:lnTo>
                <a:lnTo>
                  <a:pt x="1612900" y="0"/>
                </a:lnTo>
                <a:lnTo>
                  <a:pt x="2430463" y="817563"/>
                </a:lnTo>
              </a:path>
            </a:pathLst>
          </a:custGeom>
          <a:noFill/>
          <a:ln w="381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Light" panose="020F0302020204030204"/>
            </a:endParaRPr>
          </a:p>
        </p:txBody>
      </p:sp>
      <p:sp>
        <p:nvSpPr>
          <p:cNvPr id="23" name="Diamond 6"/>
          <p:cNvSpPr/>
          <p:nvPr/>
        </p:nvSpPr>
        <p:spPr>
          <a:xfrm>
            <a:off x="2898774" y="1214279"/>
            <a:ext cx="2430463" cy="3225800"/>
          </a:xfrm>
          <a:custGeom>
            <a:avLst/>
            <a:gdLst>
              <a:gd name="connsiteX0" fmla="*/ 0 w 3225800"/>
              <a:gd name="connsiteY0" fmla="*/ 1612900 h 3225800"/>
              <a:gd name="connsiteX1" fmla="*/ 1612900 w 3225800"/>
              <a:gd name="connsiteY1" fmla="*/ 0 h 3225800"/>
              <a:gd name="connsiteX2" fmla="*/ 3225800 w 3225800"/>
              <a:gd name="connsiteY2" fmla="*/ 1612900 h 3225800"/>
              <a:gd name="connsiteX3" fmla="*/ 1612900 w 3225800"/>
              <a:gd name="connsiteY3" fmla="*/ 3225800 h 3225800"/>
              <a:gd name="connsiteX4" fmla="*/ 0 w 3225800"/>
              <a:gd name="connsiteY4" fmla="*/ 1612900 h 3225800"/>
              <a:gd name="connsiteX0-1" fmla="*/ 0 w 3225800"/>
              <a:gd name="connsiteY0-2" fmla="*/ 1612900 h 3225800"/>
              <a:gd name="connsiteX1-3" fmla="*/ 1612900 w 3225800"/>
              <a:gd name="connsiteY1-4" fmla="*/ 0 h 3225800"/>
              <a:gd name="connsiteX2-5" fmla="*/ 2430463 w 3225800"/>
              <a:gd name="connsiteY2-6" fmla="*/ 817563 h 3225800"/>
              <a:gd name="connsiteX3-7" fmla="*/ 3225800 w 3225800"/>
              <a:gd name="connsiteY3-8" fmla="*/ 1612900 h 3225800"/>
              <a:gd name="connsiteX4-9" fmla="*/ 1612900 w 3225800"/>
              <a:gd name="connsiteY4-10" fmla="*/ 3225800 h 3225800"/>
              <a:gd name="connsiteX5" fmla="*/ 0 w 3225800"/>
              <a:gd name="connsiteY5" fmla="*/ 1612900 h 3225800"/>
              <a:gd name="connsiteX0-11" fmla="*/ 0 w 3225800"/>
              <a:gd name="connsiteY0-12" fmla="*/ 1612900 h 3225800"/>
              <a:gd name="connsiteX1-13" fmla="*/ 1612900 w 3225800"/>
              <a:gd name="connsiteY1-14" fmla="*/ 0 h 3225800"/>
              <a:gd name="connsiteX2-15" fmla="*/ 2430463 w 3225800"/>
              <a:gd name="connsiteY2-16" fmla="*/ 817563 h 3225800"/>
              <a:gd name="connsiteX3-17" fmla="*/ 3225800 w 3225800"/>
              <a:gd name="connsiteY3-18" fmla="*/ 1612900 h 3225800"/>
              <a:gd name="connsiteX4-19" fmla="*/ 2430463 w 3225800"/>
              <a:gd name="connsiteY4-20" fmla="*/ 2413000 h 3225800"/>
              <a:gd name="connsiteX5-21" fmla="*/ 1612900 w 3225800"/>
              <a:gd name="connsiteY5-22" fmla="*/ 3225800 h 3225800"/>
              <a:gd name="connsiteX6" fmla="*/ 0 w 3225800"/>
              <a:gd name="connsiteY6" fmla="*/ 1612900 h 3225800"/>
              <a:gd name="connsiteX0-23" fmla="*/ 3225800 w 3317240"/>
              <a:gd name="connsiteY0-24" fmla="*/ 1612900 h 3225800"/>
              <a:gd name="connsiteX1-25" fmla="*/ 2430463 w 3317240"/>
              <a:gd name="connsiteY1-26" fmla="*/ 2413000 h 3225800"/>
              <a:gd name="connsiteX2-27" fmla="*/ 1612900 w 3317240"/>
              <a:gd name="connsiteY2-28" fmla="*/ 3225800 h 3225800"/>
              <a:gd name="connsiteX3-29" fmla="*/ 0 w 3317240"/>
              <a:gd name="connsiteY3-30" fmla="*/ 1612900 h 3225800"/>
              <a:gd name="connsiteX4-31" fmla="*/ 1612900 w 3317240"/>
              <a:gd name="connsiteY4-32" fmla="*/ 0 h 3225800"/>
              <a:gd name="connsiteX5-33" fmla="*/ 2430463 w 3317240"/>
              <a:gd name="connsiteY5-34" fmla="*/ 817563 h 3225800"/>
              <a:gd name="connsiteX6-35" fmla="*/ 3317240 w 3317240"/>
              <a:gd name="connsiteY6-36" fmla="*/ 1704340 h 3225800"/>
              <a:gd name="connsiteX0-37" fmla="*/ 2430463 w 3317240"/>
              <a:gd name="connsiteY0-38" fmla="*/ 2413000 h 3225800"/>
              <a:gd name="connsiteX1-39" fmla="*/ 1612900 w 3317240"/>
              <a:gd name="connsiteY1-40" fmla="*/ 3225800 h 3225800"/>
              <a:gd name="connsiteX2-41" fmla="*/ 0 w 3317240"/>
              <a:gd name="connsiteY2-42" fmla="*/ 1612900 h 3225800"/>
              <a:gd name="connsiteX3-43" fmla="*/ 1612900 w 3317240"/>
              <a:gd name="connsiteY3-44" fmla="*/ 0 h 3225800"/>
              <a:gd name="connsiteX4-45" fmla="*/ 2430463 w 3317240"/>
              <a:gd name="connsiteY4-46" fmla="*/ 817563 h 3225800"/>
              <a:gd name="connsiteX5-47" fmla="*/ 3317240 w 3317240"/>
              <a:gd name="connsiteY5-48" fmla="*/ 1704340 h 3225800"/>
              <a:gd name="connsiteX0-49" fmla="*/ 2430463 w 2430463"/>
              <a:gd name="connsiteY0-50" fmla="*/ 2413000 h 3225800"/>
              <a:gd name="connsiteX1-51" fmla="*/ 1612900 w 2430463"/>
              <a:gd name="connsiteY1-52" fmla="*/ 3225800 h 3225800"/>
              <a:gd name="connsiteX2-53" fmla="*/ 0 w 2430463"/>
              <a:gd name="connsiteY2-54" fmla="*/ 1612900 h 3225800"/>
              <a:gd name="connsiteX3-55" fmla="*/ 1612900 w 2430463"/>
              <a:gd name="connsiteY3-56" fmla="*/ 0 h 3225800"/>
              <a:gd name="connsiteX4-57" fmla="*/ 2430463 w 2430463"/>
              <a:gd name="connsiteY4-58" fmla="*/ 817563 h 32258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430463" h="3225800">
                <a:moveTo>
                  <a:pt x="2430463" y="2413000"/>
                </a:moveTo>
                <a:lnTo>
                  <a:pt x="1612900" y="3225800"/>
                </a:lnTo>
                <a:lnTo>
                  <a:pt x="0" y="1612900"/>
                </a:lnTo>
                <a:lnTo>
                  <a:pt x="1612900" y="0"/>
                </a:lnTo>
                <a:lnTo>
                  <a:pt x="2430463" y="817563"/>
                </a:lnTo>
              </a:path>
            </a:pathLst>
          </a:custGeom>
          <a:noFill/>
          <a:ln w="3810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Light" panose="020F0302020204030204"/>
            </a:endParaRPr>
          </a:p>
        </p:txBody>
      </p:sp>
      <p:grpSp>
        <p:nvGrpSpPr>
          <p:cNvPr id="29" name="Group 28"/>
          <p:cNvGrpSpPr/>
          <p:nvPr/>
        </p:nvGrpSpPr>
        <p:grpSpPr>
          <a:xfrm>
            <a:off x="237520" y="152400"/>
            <a:ext cx="410563" cy="1612900"/>
            <a:chOff x="83821" y="0"/>
            <a:chExt cx="219636" cy="903079"/>
          </a:xfrm>
        </p:grpSpPr>
        <p:sp>
          <p:nvSpPr>
            <p:cNvPr id="30" name="Rectangle 29"/>
            <p:cNvSpPr/>
            <p:nvPr/>
          </p:nvSpPr>
          <p:spPr>
            <a:xfrm>
              <a:off x="84026" y="0"/>
              <a:ext cx="219431" cy="2109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84262" y="408599"/>
              <a:ext cx="219194" cy="4944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83821" y="210952"/>
              <a:ext cx="217937" cy="2209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3" name="Object 32"/>
            <p:cNvGraphicFramePr>
              <a:graphicFrameLocks noChangeAspect="1"/>
            </p:cNvGraphicFramePr>
            <p:nvPr/>
          </p:nvGraphicFramePr>
          <p:xfrm>
            <a:off x="100420" y="236973"/>
            <a:ext cx="183878" cy="183422"/>
          </p:xfrm>
          <a:graphic>
            <a:graphicData uri="http://schemas.openxmlformats.org/presentationml/2006/ole">
              <mc:AlternateContent xmlns:mc="http://schemas.openxmlformats.org/markup-compatibility/2006">
                <mc:Choice xmlns:v="urn:schemas-microsoft-com:vml" Requires="v">
                  <p:oleObj name="CorelDRAW" r:id="rId2" imgW="2169795" imgH="2163445" progId="">
                    <p:embed/>
                  </p:oleObj>
                </mc:Choice>
                <mc:Fallback>
                  <p:oleObj name="CorelDRAW" r:id="rId2" imgW="2169795" imgH="2163445" progId="">
                    <p:embed/>
                    <p:pic>
                      <p:nvPicPr>
                        <p:cNvPr id="0" name="Object 32"/>
                        <p:cNvPicPr>
                          <a:picLocks noChangeAspect="1" noChangeArrowheads="1"/>
                        </p:cNvPicPr>
                        <p:nvPr/>
                      </p:nvPicPr>
                      <p:blipFill>
                        <a:blip r:embed="rId3">
                          <a:lum/>
                          <a:extLst>
                            <a:ext uri="{28A0092B-C50C-407E-A947-70E740481C1C}">
                              <a14:useLocalDpi xmlns:a14="http://schemas.microsoft.com/office/drawing/2010/main" val="0"/>
                            </a:ext>
                          </a:extLst>
                        </a:blip>
                        <a:srcRect/>
                        <a:stretch>
                          <a:fillRect/>
                        </a:stretch>
                      </p:blipFill>
                      <p:spPr bwMode="auto">
                        <a:xfrm>
                          <a:off x="100420" y="236973"/>
                          <a:ext cx="183878" cy="183422"/>
                        </a:xfrm>
                        <a:prstGeom prst="rect">
                          <a:avLst/>
                        </a:prstGeom>
                        <a:noFill/>
                      </p:spPr>
                    </p:pic>
                  </p:oleObj>
                </mc:Fallback>
              </mc:AlternateContent>
            </a:graphicData>
          </a:graphic>
        </p:graphicFrame>
      </p:grpSp>
      <p:sp>
        <p:nvSpPr>
          <p:cNvPr id="2" name="Rectangle 1"/>
          <p:cNvSpPr/>
          <p:nvPr/>
        </p:nvSpPr>
        <p:spPr>
          <a:xfrm>
            <a:off x="4114005" y="5394447"/>
            <a:ext cx="3344545" cy="645160"/>
          </a:xfrm>
          <a:prstGeom prst="rect">
            <a:avLst/>
          </a:prstGeom>
        </p:spPr>
        <p:txBody>
          <a:bodyPr wrap="none">
            <a:spAutoFit/>
          </a:bodyPr>
          <a:lstStyle/>
          <a:p>
            <a:r>
              <a:rPr lang="en-US" dirty="0">
                <a:latin typeface="Casper" panose="02000506000000020004" pitchFamily="2" charset="0"/>
                <a:ea typeface="Segoe UI" panose="020B0502040204020203" pitchFamily="34" charset="0"/>
                <a:cs typeface="Segoe UI" panose="020B0502040204020203" pitchFamily="34" charset="0"/>
              </a:rPr>
              <a:t>For queries</a:t>
            </a:r>
          </a:p>
          <a:p>
            <a:r>
              <a:rPr lang="en-US" dirty="0">
                <a:latin typeface="Casper" panose="02000506000000020004" pitchFamily="2" charset="0"/>
                <a:cs typeface="Segoe UI" panose="020B0502040204020203" pitchFamily="34" charset="0"/>
              </a:rPr>
              <a:t>Email: monica.e9836@cumail.in</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39200" y="6356350"/>
            <a:ext cx="2743200" cy="365125"/>
          </a:xfrm>
        </p:spPr>
        <p:txBody>
          <a:bodyPr/>
          <a:lstStyle/>
          <a:p>
            <a:fld id="{BDCDBBEF-AA6C-4BA6-85B2-A17D7F280E38}" type="slidenum">
              <a:rPr lang="en-US" smtClean="0"/>
              <a:t>3</a:t>
            </a:fld>
            <a:endParaRPr lang="en-US" dirty="0"/>
          </a:p>
        </p:txBody>
      </p:sp>
      <p:sp>
        <p:nvSpPr>
          <p:cNvPr id="8" name="Title 7"/>
          <p:cNvSpPr txBox="1">
            <a:spLocks noGrp="1" noChangeArrowheads="1"/>
          </p:cNvSpPr>
          <p:nvPr>
            <p:ph type="title"/>
          </p:nvPr>
        </p:nvSpPr>
        <p:spPr bwMode="auto">
          <a:xfrm>
            <a:off x="810953" y="207182"/>
            <a:ext cx="4456567" cy="1532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algn="ctr"/>
            <a:r>
              <a:rPr lang="en-US" sz="4400" b="1" dirty="0">
                <a:latin typeface="Casper Bold" panose="02000806040000020004" pitchFamily="2" charset="0"/>
                <a:ea typeface="Karla" pitchFamily="2" charset="0"/>
                <a:cs typeface="Karla" pitchFamily="2" charset="0"/>
              </a:rPr>
              <a:t>Course Outcomes </a:t>
            </a:r>
            <a:br>
              <a:rPr lang="en-US" sz="2000" b="1" dirty="0">
                <a:latin typeface="Karla" pitchFamily="2" charset="0"/>
                <a:ea typeface="Karla" pitchFamily="2" charset="0"/>
                <a:cs typeface="Karla" pitchFamily="2" charset="0"/>
              </a:rPr>
            </a:br>
            <a:endParaRPr lang="en-US" sz="1600" dirty="0">
              <a:latin typeface="Raleway ExtraBold" pitchFamily="34" charset="-52"/>
            </a:endParaRPr>
          </a:p>
        </p:txBody>
      </p:sp>
      <p:sp>
        <p:nvSpPr>
          <p:cNvPr id="2" name="Rectangle 1"/>
          <p:cNvSpPr/>
          <p:nvPr/>
        </p:nvSpPr>
        <p:spPr>
          <a:xfrm>
            <a:off x="6491079" y="2023671"/>
            <a:ext cx="5151905" cy="317791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11217276" y="6324600"/>
            <a:ext cx="444500" cy="4222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Table 5"/>
          <p:cNvGraphicFramePr>
            <a:graphicFrameLocks noGrp="1"/>
          </p:cNvGraphicFramePr>
          <p:nvPr/>
        </p:nvGraphicFramePr>
        <p:xfrm>
          <a:off x="269822" y="1951596"/>
          <a:ext cx="5726243" cy="3736877"/>
        </p:xfrm>
        <a:graphic>
          <a:graphicData uri="http://schemas.openxmlformats.org/drawingml/2006/table">
            <a:tbl>
              <a:tblPr firstRow="1" firstCol="1" bandRow="1">
                <a:tableStyleId>{5940675A-B579-460E-94D1-54222C63F5DA}</a:tableStyleId>
              </a:tblPr>
              <a:tblGrid>
                <a:gridCol w="5726243">
                  <a:extLst>
                    <a:ext uri="{9D8B030D-6E8A-4147-A177-3AD203B41FA5}">
                      <a16:colId xmlns:a16="http://schemas.microsoft.com/office/drawing/2014/main" val="20000"/>
                    </a:ext>
                  </a:extLst>
                </a:gridCol>
              </a:tblGrid>
              <a:tr h="635500">
                <a:tc>
                  <a:txBody>
                    <a:bodyPr/>
                    <a:lstStyle/>
                    <a:p>
                      <a:pPr marL="0" marR="0" algn="l">
                        <a:lnSpc>
                          <a:spcPct val="115000"/>
                        </a:lnSpc>
                        <a:spcBef>
                          <a:spcPts val="0"/>
                        </a:spcBef>
                        <a:spcAft>
                          <a:spcPts val="0"/>
                        </a:spcAft>
                      </a:pPr>
                      <a:r>
                        <a:rPr lang="en-IN" sz="1600" b="0" dirty="0">
                          <a:effectLst/>
                          <a:latin typeface="Casper" panose="02000506000000020004"/>
                          <a:ea typeface="Times New Roman" panose="02020603050405020304" pitchFamily="18" charset="0"/>
                          <a:cs typeface="Times New Roman" panose="02020603050405020304" pitchFamily="18" charset="0"/>
                        </a:rPr>
                        <a:t>After</a:t>
                      </a:r>
                      <a:r>
                        <a:rPr lang="en-IN" sz="1600" b="0" baseline="0" dirty="0">
                          <a:effectLst/>
                          <a:latin typeface="Casper" panose="02000506000000020004"/>
                          <a:ea typeface="Times New Roman" panose="02020603050405020304" pitchFamily="18" charset="0"/>
                          <a:cs typeface="Times New Roman" panose="02020603050405020304" pitchFamily="18" charset="0"/>
                        </a:rPr>
                        <a:t> this course student will be able to:</a:t>
                      </a:r>
                      <a:endParaRPr lang="en-US" sz="1600" b="0" dirty="0">
                        <a:effectLst/>
                        <a:latin typeface="Casper" panose="02000506000000020004"/>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0000"/>
                  </a:ext>
                </a:extLst>
              </a:tr>
              <a:tr h="1039405">
                <a:tc>
                  <a:txBody>
                    <a:bodyPr/>
                    <a:lstStyle/>
                    <a:p>
                      <a:pPr marL="342900" lvl="0" indent="-342900" algn="l">
                        <a:lnSpc>
                          <a:spcPct val="115000"/>
                        </a:lnSpc>
                        <a:spcAft>
                          <a:spcPts val="0"/>
                        </a:spcAft>
                        <a:buFont typeface="Symbol" panose="05050102010706020507" pitchFamily="18" charset="2"/>
                        <a:buChar char=""/>
                      </a:pPr>
                      <a:r>
                        <a:rPr lang="en-US" sz="2000" dirty="0">
                          <a:solidFill>
                            <a:srgbClr val="231F20"/>
                          </a:solidFill>
                          <a:effectLst/>
                          <a:latin typeface="Casper" panose="02000506000000020004"/>
                          <a:ea typeface="Calibri" panose="020F0502020204030204" pitchFamily="34" charset="0"/>
                          <a:cs typeface="Times New Roman" panose="02020603050405020304" pitchFamily="18" charset="0"/>
                        </a:rPr>
                        <a:t>To bring together several key of Computer network design and architecture</a:t>
                      </a:r>
                      <a:endParaRPr lang="en-IN" sz="2000" dirty="0">
                        <a:effectLst/>
                        <a:latin typeface="Casper" panose="02000506000000020004"/>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0001"/>
                  </a:ext>
                </a:extLst>
              </a:tr>
              <a:tr h="950313">
                <a:tc>
                  <a:txBody>
                    <a:bodyPr/>
                    <a:lstStyle/>
                    <a:p>
                      <a:pPr marL="342900" lvl="0" indent="-342900" algn="l">
                        <a:lnSpc>
                          <a:spcPct val="115000"/>
                        </a:lnSpc>
                        <a:spcAft>
                          <a:spcPts val="0"/>
                        </a:spcAft>
                        <a:buFont typeface="Symbol" panose="05050102010706020507" pitchFamily="18" charset="2"/>
                        <a:buChar char=""/>
                      </a:pPr>
                      <a:r>
                        <a:rPr lang="en-US" sz="2000" dirty="0">
                          <a:solidFill>
                            <a:srgbClr val="231F20"/>
                          </a:solidFill>
                          <a:effectLst/>
                          <a:latin typeface="Casper" panose="02000506000000020004"/>
                          <a:ea typeface="Calibri" panose="020F0502020204030204" pitchFamily="34" charset="0"/>
                          <a:cs typeface="Times New Roman" panose="02020603050405020304" pitchFamily="18" charset="0"/>
                        </a:rPr>
                        <a:t>To </a:t>
                      </a:r>
                      <a:r>
                        <a:rPr lang="en-US" sz="2000" dirty="0">
                          <a:effectLst/>
                          <a:latin typeface="Casper" panose="02000506000000020004"/>
                          <a:ea typeface="Calibri" panose="020F0502020204030204" pitchFamily="34" charset="0"/>
                          <a:cs typeface="Times New Roman" panose="02020603050405020304" pitchFamily="18" charset="0"/>
                        </a:rPr>
                        <a:t>Familiarize the student with the basic taxonomy and terminology of the computer networking area.</a:t>
                      </a:r>
                      <a:endParaRPr lang="en-IN" sz="2000" dirty="0">
                        <a:effectLst/>
                        <a:latin typeface="Casper" panose="02000506000000020004"/>
                        <a:ea typeface="Calibri" panose="020F0502020204030204" pitchFamily="34" charset="0"/>
                        <a:cs typeface="Times New Roman" panose="02020603050405020304" pitchFamily="18" charset="0"/>
                      </a:endParaRPr>
                    </a:p>
                    <a:p>
                      <a:pPr marL="0" lvl="0" indent="0" algn="l">
                        <a:lnSpc>
                          <a:spcPct val="115000"/>
                        </a:lnSpc>
                        <a:spcAft>
                          <a:spcPts val="1000"/>
                        </a:spcAft>
                        <a:buFont typeface="Symbol" panose="05050102010706020507" pitchFamily="18" charset="2"/>
                        <a:buNone/>
                      </a:pPr>
                      <a:endParaRPr lang="en-IN" sz="2000" dirty="0">
                        <a:effectLst/>
                        <a:latin typeface="Casper" panose="02000506000000020004"/>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0002"/>
                  </a:ext>
                </a:extLst>
              </a:tr>
              <a:tr h="819645">
                <a:tc>
                  <a:txBody>
                    <a:bodyPr/>
                    <a:lstStyle/>
                    <a:p>
                      <a:pPr marL="342900" lvl="0" indent="-342900" algn="l">
                        <a:lnSpc>
                          <a:spcPct val="115000"/>
                        </a:lnSpc>
                        <a:spcAft>
                          <a:spcPts val="1000"/>
                        </a:spcAft>
                        <a:buFont typeface="Symbol" panose="05050102010706020507" pitchFamily="18" charset="2"/>
                        <a:buChar char=""/>
                      </a:pPr>
                      <a:r>
                        <a:rPr lang="en-US" sz="2000" dirty="0">
                          <a:solidFill>
                            <a:srgbClr val="231F20"/>
                          </a:solidFill>
                          <a:effectLst/>
                          <a:latin typeface="Casper" panose="02000506000000020004"/>
                          <a:ea typeface="Calibri" panose="020F0502020204030204" pitchFamily="34" charset="0"/>
                          <a:cs typeface="Times New Roman" panose="02020603050405020304" pitchFamily="18" charset="0"/>
                        </a:rPr>
                        <a:t>To </a:t>
                      </a:r>
                      <a:r>
                        <a:rPr lang="en-US" sz="2000" dirty="0">
                          <a:effectLst/>
                          <a:latin typeface="Casper" panose="02000506000000020004"/>
                          <a:ea typeface="Calibri" panose="020F0502020204030204" pitchFamily="34" charset="0"/>
                          <a:cs typeface="Times New Roman" panose="02020603050405020304" pitchFamily="18" charset="0"/>
                        </a:rPr>
                        <a:t>Allow the student to gain expertise in some specific areas of networking such as the design and maintenance of individual networks.</a:t>
                      </a:r>
                      <a:endParaRPr lang="en-IN" sz="2000" dirty="0">
                        <a:effectLst/>
                        <a:latin typeface="Casper" panose="02000506000000020004"/>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0003"/>
                  </a:ext>
                </a:extLst>
              </a:tr>
            </a:tbl>
          </a:graphicData>
        </a:graphic>
      </p:graphicFrame>
      <p:pic>
        <p:nvPicPr>
          <p:cNvPr id="9" name="Picture 8" descr="Those Infernal &quot;Learning Outcomes&quot;"/>
          <p:cNvPicPr/>
          <p:nvPr/>
        </p:nvPicPr>
        <p:blipFill>
          <a:blip r:embed="rId2">
            <a:extLst>
              <a:ext uri="{28A0092B-C50C-407E-A947-70E740481C1C}">
                <a14:useLocalDpi xmlns:a14="http://schemas.microsoft.com/office/drawing/2010/main" val="0"/>
              </a:ext>
            </a:extLst>
          </a:blip>
          <a:srcRect/>
          <a:stretch>
            <a:fillRect/>
          </a:stretch>
        </p:blipFill>
        <p:spPr bwMode="auto">
          <a:xfrm>
            <a:off x="6491079" y="2023670"/>
            <a:ext cx="5170697" cy="320966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Rectangle 2"/>
          <p:cNvSpPr>
            <a:spLocks noGrp="1" noChangeArrowheads="1"/>
          </p:cNvSpPr>
          <p:nvPr>
            <p:ph type="title"/>
          </p:nvPr>
        </p:nvSpPr>
        <p:spPr>
          <a:xfrm>
            <a:off x="838199" y="365126"/>
            <a:ext cx="8645435" cy="784405"/>
          </a:xfrm>
        </p:spPr>
        <p:txBody>
          <a:bodyPr>
            <a:normAutofit/>
          </a:bodyPr>
          <a:lstStyle/>
          <a:p>
            <a:pPr algn="ctr"/>
            <a:r>
              <a:rPr lang="en-US" dirty="0">
                <a:latin typeface="Casper" panose="02000506000000020004"/>
              </a:rPr>
              <a:t>	OSI Model</a:t>
            </a:r>
          </a:p>
        </p:txBody>
      </p:sp>
      <p:sp>
        <p:nvSpPr>
          <p:cNvPr id="211971" name="Rectangle 3"/>
          <p:cNvSpPr>
            <a:spLocks noGrp="1" noChangeArrowheads="1"/>
          </p:cNvSpPr>
          <p:nvPr>
            <p:ph type="body" idx="1"/>
          </p:nvPr>
        </p:nvSpPr>
        <p:spPr>
          <a:xfrm>
            <a:off x="1371599" y="1602399"/>
            <a:ext cx="9862457" cy="4506686"/>
          </a:xfrm>
        </p:spPr>
        <p:txBody>
          <a:bodyPr>
            <a:normAutofit/>
          </a:bodyPr>
          <a:lstStyle/>
          <a:p>
            <a:pPr algn="just"/>
            <a:r>
              <a:rPr lang="en-US" sz="2400" dirty="0">
                <a:latin typeface="Casper" panose="02000506000000020004"/>
              </a:rPr>
              <a:t>This model was proposed to make standardization of protocols defined for various Layers. Hence it is widely represented as ISO OSI Reference Model.</a:t>
            </a:r>
            <a:r>
              <a:rPr lang="en-US" sz="2400" b="1" dirty="0">
                <a:latin typeface="Casper" panose="02000506000000020004"/>
              </a:rPr>
              <a:t> </a:t>
            </a:r>
          </a:p>
          <a:p>
            <a:pPr algn="just"/>
            <a:r>
              <a:rPr lang="en-US" sz="2400" dirty="0">
                <a:latin typeface="Casper" panose="02000506000000020004"/>
              </a:rPr>
              <a:t>It allows open communication between different systems without requiring changes to the logic of underlying  h/w and s/w.</a:t>
            </a:r>
          </a:p>
          <a:p>
            <a:pPr algn="just"/>
            <a:r>
              <a:rPr lang="en-US" sz="2400" dirty="0">
                <a:latin typeface="Casper" panose="02000506000000020004"/>
              </a:rPr>
              <a:t>It is just a model not a protocol that can be run/install on a machine. It has 7 abstracted layers</a:t>
            </a:r>
          </a:p>
          <a:p>
            <a:pPr lvl="0" algn="just"/>
            <a:r>
              <a:rPr lang="en-US" sz="2400" dirty="0">
                <a:latin typeface="Casper" panose="02000506000000020004"/>
              </a:rPr>
              <a:t>Every layer is designed to give abstracted level of functionality and is independent from other layer </a:t>
            </a:r>
          </a:p>
          <a:p>
            <a:pPr lvl="0" algn="just"/>
            <a:r>
              <a:rPr lang="en-US" sz="2400" dirty="0">
                <a:latin typeface="Casper" panose="02000506000000020004"/>
              </a:rPr>
              <a:t>Each layers should perform a set of desired functions </a:t>
            </a:r>
          </a:p>
          <a:p>
            <a:pPr lvl="0" algn="just"/>
            <a:r>
              <a:rPr lang="en-US" sz="2400" dirty="0">
                <a:latin typeface="Casper" panose="02000506000000020004"/>
              </a:rPr>
              <a:t>Defined functions should be according to the policies of Internationally Standardized Protocols. </a:t>
            </a:r>
          </a:p>
        </p:txBody>
      </p:sp>
      <p:sp>
        <p:nvSpPr>
          <p:cNvPr id="4" name="Slide Number Placeholder 3"/>
          <p:cNvSpPr>
            <a:spLocks noGrp="1"/>
          </p:cNvSpPr>
          <p:nvPr>
            <p:ph type="sldNum" sz="quarter" idx="12"/>
          </p:nvPr>
        </p:nvSpPr>
        <p:spPr/>
        <p:txBody>
          <a:bodyPr/>
          <a:lstStyle/>
          <a:p>
            <a:fld id="{BDCDBBEF-AA6C-4BA6-85B2-A17D7F280E38}" type="slidenum">
              <a:rPr lang="en-US" smtClean="0"/>
              <a:t>4</a:t>
            </a:fld>
            <a:endParaRPr lang="en-US" dirty="0"/>
          </a:p>
        </p:txBody>
      </p:sp>
      <p:sp>
        <p:nvSpPr>
          <p:cNvPr id="5" name="Rectangle 4"/>
          <p:cNvSpPr/>
          <p:nvPr/>
        </p:nvSpPr>
        <p:spPr>
          <a:xfrm>
            <a:off x="1238791" y="203606"/>
            <a:ext cx="10186853"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299753" y="1521640"/>
            <a:ext cx="10125891" cy="4837884"/>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305" y="91440"/>
            <a:ext cx="772083" cy="122441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5908" name="Text Box 4"/>
          <p:cNvSpPr txBox="1">
            <a:spLocks noChangeArrowheads="1"/>
          </p:cNvSpPr>
          <p:nvPr/>
        </p:nvSpPr>
        <p:spPr bwMode="auto">
          <a:xfrm>
            <a:off x="1101563" y="326940"/>
            <a:ext cx="8800454" cy="769441"/>
          </a:xfrm>
          <a:prstGeom prst="rect">
            <a:avLst/>
          </a:prstGeom>
          <a:noFill/>
          <a:ln w="9525">
            <a:noFill/>
            <a:miter lim="800000"/>
          </a:ln>
          <a:effectLst/>
        </p:spPr>
        <p:txBody>
          <a:bodyPr wrap="square">
            <a:spAutoFit/>
          </a:bodyPr>
          <a:lstStyle/>
          <a:p>
            <a:pPr algn="ctr"/>
            <a:r>
              <a:rPr lang="en-US" sz="4400" dirty="0">
                <a:latin typeface="Casper" panose="02000506000000020004"/>
              </a:rPr>
              <a:t>       Seven layers of the OSI model</a:t>
            </a:r>
          </a:p>
        </p:txBody>
      </p:sp>
      <p:pic>
        <p:nvPicPr>
          <p:cNvPr id="635910" name="Picture 6"/>
          <p:cNvPicPr>
            <a:picLocks noChangeAspect="1" noChangeArrowheads="1"/>
          </p:cNvPicPr>
          <p:nvPr/>
        </p:nvPicPr>
        <p:blipFill>
          <a:blip r:embed="rId3"/>
          <a:srcRect/>
          <a:stretch>
            <a:fillRect/>
          </a:stretch>
        </p:blipFill>
        <p:spPr bwMode="auto">
          <a:xfrm>
            <a:off x="670491" y="2365397"/>
            <a:ext cx="4463214" cy="3436158"/>
          </a:xfrm>
          <a:prstGeom prst="rect">
            <a:avLst/>
          </a:prstGeom>
          <a:noFill/>
          <a:ln w="9525">
            <a:noFill/>
            <a:miter lim="800000"/>
            <a:headEnd/>
            <a:tailEnd/>
          </a:ln>
          <a:effectLst/>
        </p:spPr>
      </p:pic>
      <p:sp>
        <p:nvSpPr>
          <p:cNvPr id="4" name="Slide Number Placeholder 3"/>
          <p:cNvSpPr>
            <a:spLocks noGrp="1"/>
          </p:cNvSpPr>
          <p:nvPr>
            <p:ph type="sldNum" sz="quarter" idx="12"/>
          </p:nvPr>
        </p:nvSpPr>
        <p:spPr/>
        <p:txBody>
          <a:bodyPr/>
          <a:lstStyle/>
          <a:p>
            <a:fld id="{BDCDBBEF-AA6C-4BA6-85B2-A17D7F280E38}" type="slidenum">
              <a:rPr lang="en-US" smtClean="0"/>
              <a:t>5</a:t>
            </a:fld>
            <a:endParaRPr lang="en-US"/>
          </a:p>
        </p:txBody>
      </p:sp>
      <p:sp>
        <p:nvSpPr>
          <p:cNvPr id="2" name="TextBox 1"/>
          <p:cNvSpPr txBox="1"/>
          <p:nvPr/>
        </p:nvSpPr>
        <p:spPr>
          <a:xfrm>
            <a:off x="5501790" y="2365397"/>
            <a:ext cx="6107762" cy="461665"/>
          </a:xfrm>
          <a:prstGeom prst="rect">
            <a:avLst/>
          </a:prstGeom>
          <a:noFill/>
        </p:spPr>
        <p:txBody>
          <a:bodyPr wrap="none" rtlCol="0">
            <a:spAutoFit/>
          </a:bodyPr>
          <a:lstStyle/>
          <a:p>
            <a:r>
              <a:rPr lang="en-US" sz="2400" b="1" dirty="0">
                <a:latin typeface="Casper" panose="02000506000000020004"/>
                <a:cs typeface="Times" panose="02020603050405020304" pitchFamily="18" charset="0"/>
              </a:rPr>
              <a:t>P</a:t>
            </a:r>
            <a:r>
              <a:rPr lang="en-US" sz="2400" dirty="0">
                <a:latin typeface="Casper" panose="02000506000000020004"/>
                <a:cs typeface="Times" panose="02020603050405020304" pitchFamily="18" charset="0"/>
              </a:rPr>
              <a:t>lease </a:t>
            </a:r>
            <a:r>
              <a:rPr lang="en-US" sz="2400" b="1" dirty="0">
                <a:latin typeface="Casper" panose="02000506000000020004"/>
                <a:cs typeface="Times" panose="02020603050405020304" pitchFamily="18" charset="0"/>
              </a:rPr>
              <a:t>D</a:t>
            </a:r>
            <a:r>
              <a:rPr lang="en-US" sz="2400" dirty="0">
                <a:latin typeface="Casper" panose="02000506000000020004"/>
                <a:cs typeface="Times" panose="02020603050405020304" pitchFamily="18" charset="0"/>
              </a:rPr>
              <a:t>o </a:t>
            </a:r>
            <a:r>
              <a:rPr lang="en-US" sz="2400" b="1" dirty="0">
                <a:latin typeface="Casper" panose="02000506000000020004"/>
                <a:cs typeface="Times" panose="02020603050405020304" pitchFamily="18" charset="0"/>
              </a:rPr>
              <a:t>N</a:t>
            </a:r>
            <a:r>
              <a:rPr lang="en-US" sz="2400" dirty="0">
                <a:latin typeface="Casper" panose="02000506000000020004"/>
                <a:cs typeface="Times" panose="02020603050405020304" pitchFamily="18" charset="0"/>
              </a:rPr>
              <a:t>ot </a:t>
            </a:r>
            <a:r>
              <a:rPr lang="en-US" sz="2400" b="1" dirty="0">
                <a:latin typeface="Casper" panose="02000506000000020004"/>
                <a:cs typeface="Times" panose="02020603050405020304" pitchFamily="18" charset="0"/>
              </a:rPr>
              <a:t>T</a:t>
            </a:r>
            <a:r>
              <a:rPr lang="en-US" sz="2400" dirty="0">
                <a:latin typeface="Casper" panose="02000506000000020004"/>
                <a:cs typeface="Times" panose="02020603050405020304" pitchFamily="18" charset="0"/>
              </a:rPr>
              <a:t>hrow </a:t>
            </a:r>
            <a:r>
              <a:rPr lang="en-US" sz="2400" b="1" dirty="0">
                <a:latin typeface="Casper" panose="02000506000000020004"/>
                <a:cs typeface="Times" panose="02020603050405020304" pitchFamily="18" charset="0"/>
              </a:rPr>
              <a:t>S</a:t>
            </a:r>
            <a:r>
              <a:rPr lang="en-US" sz="2400" dirty="0">
                <a:latin typeface="Casper" panose="02000506000000020004"/>
                <a:cs typeface="Times" panose="02020603050405020304" pitchFamily="18" charset="0"/>
              </a:rPr>
              <a:t>ausage </a:t>
            </a:r>
            <a:r>
              <a:rPr lang="en-US" sz="2400" b="1" dirty="0">
                <a:latin typeface="Casper" panose="02000506000000020004"/>
                <a:cs typeface="Times" panose="02020603050405020304" pitchFamily="18" charset="0"/>
              </a:rPr>
              <a:t>P</a:t>
            </a:r>
            <a:r>
              <a:rPr lang="en-US" sz="2400" dirty="0">
                <a:latin typeface="Casper" panose="02000506000000020004"/>
                <a:cs typeface="Times" panose="02020603050405020304" pitchFamily="18" charset="0"/>
              </a:rPr>
              <a:t>izza </a:t>
            </a:r>
            <a:r>
              <a:rPr lang="en-US" sz="2400" b="1" dirty="0">
                <a:latin typeface="Casper" panose="02000506000000020004"/>
                <a:cs typeface="Times" panose="02020603050405020304" pitchFamily="18" charset="0"/>
              </a:rPr>
              <a:t>A</a:t>
            </a:r>
            <a:r>
              <a:rPr lang="en-US" sz="2400" dirty="0">
                <a:latin typeface="Casper" panose="02000506000000020004"/>
                <a:cs typeface="Times" panose="02020603050405020304" pitchFamily="18" charset="0"/>
              </a:rPr>
              <a:t>way</a:t>
            </a:r>
            <a:endParaRPr lang="en-IN" sz="2400" dirty="0">
              <a:latin typeface="Casper" panose="02000506000000020004"/>
              <a:cs typeface="Times" panose="02020603050405020304" pitchFamily="18" charset="0"/>
            </a:endParaRPr>
          </a:p>
        </p:txBody>
      </p:sp>
      <p:sp>
        <p:nvSpPr>
          <p:cNvPr id="3" name="TextBox 2"/>
          <p:cNvSpPr txBox="1"/>
          <p:nvPr/>
        </p:nvSpPr>
        <p:spPr>
          <a:xfrm>
            <a:off x="5509805" y="3621811"/>
            <a:ext cx="6091732" cy="461665"/>
          </a:xfrm>
          <a:prstGeom prst="rect">
            <a:avLst/>
          </a:prstGeom>
          <a:noFill/>
        </p:spPr>
        <p:txBody>
          <a:bodyPr wrap="none" rtlCol="0">
            <a:spAutoFit/>
          </a:bodyPr>
          <a:lstStyle/>
          <a:p>
            <a:r>
              <a:rPr lang="en-US" sz="2400" b="1" dirty="0">
                <a:latin typeface="Casper" panose="02000506000000020004"/>
                <a:cs typeface="Times" panose="02020603050405020304" pitchFamily="18" charset="0"/>
              </a:rPr>
              <a:t>A</a:t>
            </a:r>
            <a:r>
              <a:rPr lang="en-US" sz="2400" dirty="0">
                <a:latin typeface="Casper" panose="02000506000000020004"/>
                <a:cs typeface="Times" panose="02020603050405020304" pitchFamily="18" charset="0"/>
              </a:rPr>
              <a:t>ll </a:t>
            </a:r>
            <a:r>
              <a:rPr lang="en-US" sz="2400" b="1" dirty="0">
                <a:latin typeface="Casper" panose="02000506000000020004"/>
                <a:cs typeface="Times" panose="02020603050405020304" pitchFamily="18" charset="0"/>
              </a:rPr>
              <a:t>P</a:t>
            </a:r>
            <a:r>
              <a:rPr lang="en-US" sz="2400" dirty="0">
                <a:latin typeface="Casper" panose="02000506000000020004"/>
                <a:cs typeface="Times" panose="02020603050405020304" pitchFamily="18" charset="0"/>
              </a:rPr>
              <a:t>eople </a:t>
            </a:r>
            <a:r>
              <a:rPr lang="en-US" sz="2400" b="1" dirty="0">
                <a:latin typeface="Casper" panose="02000506000000020004"/>
                <a:cs typeface="Times" panose="02020603050405020304" pitchFamily="18" charset="0"/>
              </a:rPr>
              <a:t>S</a:t>
            </a:r>
            <a:r>
              <a:rPr lang="en-US" sz="2400" dirty="0">
                <a:latin typeface="Casper" panose="02000506000000020004"/>
                <a:cs typeface="Times" panose="02020603050405020304" pitchFamily="18" charset="0"/>
              </a:rPr>
              <a:t>eem </a:t>
            </a:r>
            <a:r>
              <a:rPr lang="en-US" sz="2400" b="1" dirty="0">
                <a:latin typeface="Casper" panose="02000506000000020004"/>
                <a:cs typeface="Times" panose="02020603050405020304" pitchFamily="18" charset="0"/>
              </a:rPr>
              <a:t>T</a:t>
            </a:r>
            <a:r>
              <a:rPr lang="en-US" sz="2400" dirty="0">
                <a:latin typeface="Casper" panose="02000506000000020004"/>
                <a:cs typeface="Times" panose="02020603050405020304" pitchFamily="18" charset="0"/>
              </a:rPr>
              <a:t>o </a:t>
            </a:r>
            <a:r>
              <a:rPr lang="en-US" sz="2400" b="1" dirty="0">
                <a:latin typeface="Casper" panose="02000506000000020004"/>
                <a:cs typeface="Times" panose="02020603050405020304" pitchFamily="18" charset="0"/>
              </a:rPr>
              <a:t>N</a:t>
            </a:r>
            <a:r>
              <a:rPr lang="en-US" sz="2400" dirty="0">
                <a:latin typeface="Casper" panose="02000506000000020004"/>
                <a:cs typeface="Times" panose="02020603050405020304" pitchFamily="18" charset="0"/>
              </a:rPr>
              <a:t>eed </a:t>
            </a:r>
            <a:r>
              <a:rPr lang="en-US" sz="2400" b="1" dirty="0">
                <a:latin typeface="Casper" panose="02000506000000020004"/>
                <a:cs typeface="Times" panose="02020603050405020304" pitchFamily="18" charset="0"/>
              </a:rPr>
              <a:t>D</a:t>
            </a:r>
            <a:r>
              <a:rPr lang="en-US" sz="2400" dirty="0">
                <a:latin typeface="Casper" panose="02000506000000020004"/>
                <a:cs typeface="Times" panose="02020603050405020304" pitchFamily="18" charset="0"/>
              </a:rPr>
              <a:t>ata </a:t>
            </a:r>
            <a:r>
              <a:rPr lang="en-US" sz="2400" b="1" dirty="0">
                <a:latin typeface="Casper" panose="02000506000000020004"/>
                <a:cs typeface="Times" panose="02020603050405020304" pitchFamily="18" charset="0"/>
              </a:rPr>
              <a:t>P</a:t>
            </a:r>
            <a:r>
              <a:rPr lang="en-US" sz="2400" dirty="0">
                <a:latin typeface="Casper" panose="02000506000000020004"/>
                <a:cs typeface="Times" panose="02020603050405020304" pitchFamily="18" charset="0"/>
              </a:rPr>
              <a:t>rocessing</a:t>
            </a:r>
            <a:endParaRPr lang="en-IN" sz="2400" dirty="0">
              <a:latin typeface="Casper" panose="02000506000000020004"/>
              <a:cs typeface="Times" panose="02020603050405020304" pitchFamily="18" charset="0"/>
            </a:endParaRPr>
          </a:p>
        </p:txBody>
      </p:sp>
      <p:sp>
        <p:nvSpPr>
          <p:cNvPr id="7" name="Rectangle 6"/>
          <p:cNvSpPr/>
          <p:nvPr/>
        </p:nvSpPr>
        <p:spPr>
          <a:xfrm>
            <a:off x="1414933" y="261396"/>
            <a:ext cx="10097798"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049" y="82963"/>
            <a:ext cx="772083" cy="1224414"/>
          </a:xfrm>
          <a:prstGeom prst="rect">
            <a:avLst/>
          </a:prstGeom>
        </p:spPr>
      </p:pic>
      <p:sp>
        <p:nvSpPr>
          <p:cNvPr id="5" name="TextBox 4"/>
          <p:cNvSpPr txBox="1"/>
          <p:nvPr/>
        </p:nvSpPr>
        <p:spPr>
          <a:xfrm>
            <a:off x="863132" y="6479177"/>
            <a:ext cx="4666342" cy="307777"/>
          </a:xfrm>
          <a:prstGeom prst="rect">
            <a:avLst/>
          </a:prstGeom>
          <a:noFill/>
        </p:spPr>
        <p:txBody>
          <a:bodyPr wrap="none" rtlCol="0">
            <a:spAutoFit/>
          </a:bodyPr>
          <a:lstStyle/>
          <a:p>
            <a:r>
              <a:rPr lang="en-IN" sz="1400" dirty="0">
                <a:latin typeface="Casper" panose="02000506000000020004"/>
              </a:rPr>
              <a:t>Image Source : </a:t>
            </a:r>
            <a:r>
              <a:rPr lang="en-IN" sz="1400" dirty="0">
                <a:latin typeface="Casper" panose="02000506000000020004"/>
                <a:hlinkClick r:id="rId5"/>
              </a:rPr>
              <a:t>https://www.geeksforgeeks.org/layers-of-osi-model/</a:t>
            </a:r>
            <a:endParaRPr lang="en-IN" sz="1400" dirty="0">
              <a:latin typeface="Casper" panose="020005060000000200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6932" name="Text Box 4"/>
          <p:cNvSpPr txBox="1">
            <a:spLocks noChangeArrowheads="1"/>
          </p:cNvSpPr>
          <p:nvPr/>
        </p:nvSpPr>
        <p:spPr bwMode="auto">
          <a:xfrm>
            <a:off x="1478900" y="479743"/>
            <a:ext cx="9652001" cy="707886"/>
          </a:xfrm>
          <a:prstGeom prst="rect">
            <a:avLst/>
          </a:prstGeom>
          <a:noFill/>
          <a:ln w="9525">
            <a:noFill/>
            <a:miter lim="800000"/>
          </a:ln>
          <a:effectLst/>
        </p:spPr>
        <p:txBody>
          <a:bodyPr wrap="none">
            <a:spAutoFit/>
          </a:bodyPr>
          <a:lstStyle/>
          <a:p>
            <a:r>
              <a:rPr lang="en-US" sz="4000" dirty="0">
                <a:latin typeface="Casper" panose="02000506000000020004"/>
              </a:rPr>
              <a:t> The Interaction between layers in the OSI model</a:t>
            </a:r>
          </a:p>
        </p:txBody>
      </p:sp>
      <p:pic>
        <p:nvPicPr>
          <p:cNvPr id="636934" name="Picture 6"/>
          <p:cNvPicPr>
            <a:picLocks noChangeAspect="1" noChangeArrowheads="1"/>
          </p:cNvPicPr>
          <p:nvPr/>
        </p:nvPicPr>
        <p:blipFill>
          <a:blip r:embed="rId3"/>
          <a:srcRect/>
          <a:stretch>
            <a:fillRect/>
          </a:stretch>
        </p:blipFill>
        <p:spPr bwMode="auto">
          <a:xfrm>
            <a:off x="1208397" y="1663632"/>
            <a:ext cx="8773803" cy="4875280"/>
          </a:xfrm>
          <a:prstGeom prst="rect">
            <a:avLst/>
          </a:prstGeom>
          <a:noFill/>
          <a:ln w="9525">
            <a:noFill/>
            <a:miter lim="800000"/>
            <a:headEnd/>
            <a:tailEnd/>
          </a:ln>
          <a:effectLst/>
        </p:spPr>
      </p:pic>
      <p:sp>
        <p:nvSpPr>
          <p:cNvPr id="4" name="Slide Number Placeholder 3"/>
          <p:cNvSpPr>
            <a:spLocks noGrp="1"/>
          </p:cNvSpPr>
          <p:nvPr>
            <p:ph type="sldNum" sz="quarter" idx="12"/>
          </p:nvPr>
        </p:nvSpPr>
        <p:spPr/>
        <p:txBody>
          <a:bodyPr/>
          <a:lstStyle/>
          <a:p>
            <a:fld id="{BDCDBBEF-AA6C-4BA6-85B2-A17D7F280E38}" type="slidenum">
              <a:rPr lang="en-US" smtClean="0"/>
              <a:t>6</a:t>
            </a:fld>
            <a:endParaRPr lang="en-US"/>
          </a:p>
        </p:txBody>
      </p:sp>
      <p:sp>
        <p:nvSpPr>
          <p:cNvPr id="5" name="Rectangle 4"/>
          <p:cNvSpPr/>
          <p:nvPr/>
        </p:nvSpPr>
        <p:spPr>
          <a:xfrm>
            <a:off x="1145049" y="241704"/>
            <a:ext cx="10097798"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969" y="102460"/>
            <a:ext cx="772083" cy="1224414"/>
          </a:xfrm>
          <a:prstGeom prst="rect">
            <a:avLst/>
          </a:prstGeom>
        </p:spPr>
      </p:pic>
      <p:sp>
        <p:nvSpPr>
          <p:cNvPr id="7" name="TextBox 6"/>
          <p:cNvSpPr txBox="1"/>
          <p:nvPr/>
        </p:nvSpPr>
        <p:spPr>
          <a:xfrm>
            <a:off x="366744" y="6499559"/>
            <a:ext cx="4666342" cy="307777"/>
          </a:xfrm>
          <a:prstGeom prst="rect">
            <a:avLst/>
          </a:prstGeom>
          <a:noFill/>
        </p:spPr>
        <p:txBody>
          <a:bodyPr wrap="none" rtlCol="0">
            <a:spAutoFit/>
          </a:bodyPr>
          <a:lstStyle/>
          <a:p>
            <a:r>
              <a:rPr lang="en-IN" sz="1400" dirty="0">
                <a:latin typeface="Casper" panose="02000506000000020004"/>
              </a:rPr>
              <a:t>Image Source : </a:t>
            </a:r>
            <a:r>
              <a:rPr lang="en-IN" sz="1400" dirty="0">
                <a:latin typeface="Casper" panose="02000506000000020004"/>
                <a:hlinkClick r:id="rId5"/>
              </a:rPr>
              <a:t>https://www.geeksforgeeks.org/layers-of-osi-model/</a:t>
            </a:r>
            <a:endParaRPr lang="en-IN" sz="1400" dirty="0">
              <a:latin typeface="Casper" panose="020005060000000200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7956" name="Text Box 4"/>
          <p:cNvSpPr txBox="1">
            <a:spLocks noChangeArrowheads="1"/>
          </p:cNvSpPr>
          <p:nvPr/>
        </p:nvSpPr>
        <p:spPr bwMode="auto">
          <a:xfrm>
            <a:off x="1256002" y="354928"/>
            <a:ext cx="8940268" cy="769441"/>
          </a:xfrm>
          <a:prstGeom prst="rect">
            <a:avLst/>
          </a:prstGeom>
          <a:noFill/>
          <a:ln w="9525">
            <a:noFill/>
            <a:miter lim="800000"/>
          </a:ln>
          <a:effectLst/>
        </p:spPr>
        <p:txBody>
          <a:bodyPr wrap="none">
            <a:spAutoFit/>
          </a:bodyPr>
          <a:lstStyle/>
          <a:p>
            <a:r>
              <a:rPr lang="en-US" sz="4400" dirty="0">
                <a:latin typeface="Casper" panose="02000506000000020004"/>
              </a:rPr>
              <a:t>           An exchange using the OSI model</a:t>
            </a:r>
          </a:p>
        </p:txBody>
      </p:sp>
      <p:pic>
        <p:nvPicPr>
          <p:cNvPr id="637958" name="Picture 6"/>
          <p:cNvPicPr>
            <a:picLocks noChangeAspect="1" noChangeArrowheads="1"/>
          </p:cNvPicPr>
          <p:nvPr/>
        </p:nvPicPr>
        <p:blipFill>
          <a:blip r:embed="rId3"/>
          <a:srcRect/>
          <a:stretch>
            <a:fillRect/>
          </a:stretch>
        </p:blipFill>
        <p:spPr bwMode="auto">
          <a:xfrm>
            <a:off x="2197895" y="1605610"/>
            <a:ext cx="7383988" cy="3314780"/>
          </a:xfrm>
          <a:prstGeom prst="rect">
            <a:avLst/>
          </a:prstGeom>
          <a:noFill/>
          <a:ln w="9525">
            <a:noFill/>
            <a:miter lim="800000"/>
            <a:headEnd/>
            <a:tailEnd/>
          </a:ln>
          <a:effectLst/>
        </p:spPr>
      </p:pic>
      <p:sp>
        <p:nvSpPr>
          <p:cNvPr id="8" name="TextBox 7"/>
          <p:cNvSpPr txBox="1"/>
          <p:nvPr/>
        </p:nvSpPr>
        <p:spPr>
          <a:xfrm>
            <a:off x="495284" y="5248354"/>
            <a:ext cx="10764899" cy="1200329"/>
          </a:xfrm>
          <a:prstGeom prst="rect">
            <a:avLst/>
          </a:prstGeom>
          <a:noFill/>
        </p:spPr>
        <p:txBody>
          <a:bodyPr wrap="square" rtlCol="0">
            <a:spAutoFit/>
          </a:bodyPr>
          <a:lstStyle/>
          <a:p>
            <a:pPr algn="just"/>
            <a:r>
              <a:rPr lang="en-US" sz="2400" dirty="0">
                <a:latin typeface="Casper" panose="02000506000000020004"/>
              </a:rPr>
              <a:t>As data is passed between layers each layer in sending machine adds its own information (headers and trailers)into message it receive from layer  just above it and passes whole package to layer just below it. </a:t>
            </a:r>
          </a:p>
        </p:txBody>
      </p:sp>
      <p:sp>
        <p:nvSpPr>
          <p:cNvPr id="5" name="Slide Number Placeholder 4"/>
          <p:cNvSpPr>
            <a:spLocks noGrp="1"/>
          </p:cNvSpPr>
          <p:nvPr>
            <p:ph type="sldNum" sz="quarter" idx="12"/>
          </p:nvPr>
        </p:nvSpPr>
        <p:spPr/>
        <p:txBody>
          <a:bodyPr/>
          <a:lstStyle/>
          <a:p>
            <a:fld id="{BDCDBBEF-AA6C-4BA6-85B2-A17D7F280E38}" type="slidenum">
              <a:rPr lang="en-US" smtClean="0"/>
              <a:t>7</a:t>
            </a:fld>
            <a:endParaRPr lang="en-US"/>
          </a:p>
        </p:txBody>
      </p:sp>
      <p:sp>
        <p:nvSpPr>
          <p:cNvPr id="6" name="Rectangle 5"/>
          <p:cNvSpPr/>
          <p:nvPr/>
        </p:nvSpPr>
        <p:spPr>
          <a:xfrm>
            <a:off x="1162385" y="195260"/>
            <a:ext cx="10097798"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73" y="101315"/>
            <a:ext cx="772083" cy="1224414"/>
          </a:xfrm>
          <a:prstGeom prst="rect">
            <a:avLst/>
          </a:prstGeom>
        </p:spPr>
      </p:pic>
      <p:sp>
        <p:nvSpPr>
          <p:cNvPr id="9" name="TextBox 8"/>
          <p:cNvSpPr txBox="1"/>
          <p:nvPr/>
        </p:nvSpPr>
        <p:spPr>
          <a:xfrm>
            <a:off x="6211284" y="6448683"/>
            <a:ext cx="4666342" cy="307777"/>
          </a:xfrm>
          <a:prstGeom prst="rect">
            <a:avLst/>
          </a:prstGeom>
          <a:noFill/>
        </p:spPr>
        <p:txBody>
          <a:bodyPr wrap="none" rtlCol="0">
            <a:spAutoFit/>
          </a:bodyPr>
          <a:lstStyle/>
          <a:p>
            <a:r>
              <a:rPr lang="en-IN" sz="1400" dirty="0">
                <a:latin typeface="Casper" panose="02000506000000020004"/>
              </a:rPr>
              <a:t>Image Source : </a:t>
            </a:r>
            <a:r>
              <a:rPr lang="en-IN" sz="1400" dirty="0">
                <a:latin typeface="Casper" panose="02000506000000020004"/>
                <a:hlinkClick r:id="rId5"/>
              </a:rPr>
              <a:t>https://www.geeksforgeeks.org/layers-of-osi-model/</a:t>
            </a:r>
            <a:endParaRPr lang="en-IN" sz="1400" dirty="0">
              <a:latin typeface="Casper" panose="020005060000000200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9220" name="Text Box 4"/>
          <p:cNvSpPr txBox="1">
            <a:spLocks noChangeArrowheads="1"/>
          </p:cNvSpPr>
          <p:nvPr/>
        </p:nvSpPr>
        <p:spPr bwMode="auto">
          <a:xfrm>
            <a:off x="2294627" y="346436"/>
            <a:ext cx="5963171" cy="769441"/>
          </a:xfrm>
          <a:prstGeom prst="rect">
            <a:avLst/>
          </a:prstGeom>
          <a:noFill/>
          <a:ln w="9525">
            <a:noFill/>
            <a:miter lim="800000"/>
          </a:ln>
          <a:effectLst/>
        </p:spPr>
        <p:txBody>
          <a:bodyPr wrap="none">
            <a:spAutoFit/>
          </a:bodyPr>
          <a:lstStyle/>
          <a:p>
            <a:r>
              <a:rPr lang="en-US" sz="4400" dirty="0">
                <a:latin typeface="Casper" panose="02000506000000020004"/>
              </a:rPr>
              <a:t>            Summary of layers</a:t>
            </a:r>
          </a:p>
        </p:txBody>
      </p:sp>
      <p:pic>
        <p:nvPicPr>
          <p:cNvPr id="649222" name="Picture 6"/>
          <p:cNvPicPr>
            <a:picLocks noChangeAspect="1" noChangeArrowheads="1"/>
          </p:cNvPicPr>
          <p:nvPr/>
        </p:nvPicPr>
        <p:blipFill>
          <a:blip r:embed="rId3"/>
          <a:srcRect/>
          <a:stretch>
            <a:fillRect/>
          </a:stretch>
        </p:blipFill>
        <p:spPr bwMode="auto">
          <a:xfrm>
            <a:off x="1582573" y="2145827"/>
            <a:ext cx="9442478" cy="3347194"/>
          </a:xfrm>
          <a:prstGeom prst="rect">
            <a:avLst/>
          </a:prstGeom>
          <a:noFill/>
          <a:ln w="9525">
            <a:noFill/>
            <a:miter lim="800000"/>
            <a:headEnd/>
            <a:tailEnd/>
          </a:ln>
          <a:effectLst/>
        </p:spPr>
      </p:pic>
      <p:sp>
        <p:nvSpPr>
          <p:cNvPr id="4" name="Slide Number Placeholder 3"/>
          <p:cNvSpPr>
            <a:spLocks noGrp="1"/>
          </p:cNvSpPr>
          <p:nvPr>
            <p:ph type="sldNum" sz="quarter" idx="12"/>
          </p:nvPr>
        </p:nvSpPr>
        <p:spPr/>
        <p:txBody>
          <a:bodyPr/>
          <a:lstStyle/>
          <a:p>
            <a:fld id="{BDCDBBEF-AA6C-4BA6-85B2-A17D7F280E38}" type="slidenum">
              <a:rPr lang="en-US" smtClean="0"/>
              <a:t>8</a:t>
            </a:fld>
            <a:endParaRPr lang="en-US"/>
          </a:p>
        </p:txBody>
      </p:sp>
      <p:sp>
        <p:nvSpPr>
          <p:cNvPr id="5" name="Rectangle 4"/>
          <p:cNvSpPr/>
          <p:nvPr/>
        </p:nvSpPr>
        <p:spPr>
          <a:xfrm>
            <a:off x="1306286" y="248332"/>
            <a:ext cx="9588137"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112" y="118950"/>
            <a:ext cx="772083" cy="1224414"/>
          </a:xfrm>
          <a:prstGeom prst="rect">
            <a:avLst/>
          </a:prstGeom>
        </p:spPr>
      </p:pic>
      <p:sp>
        <p:nvSpPr>
          <p:cNvPr id="7" name="TextBox 6"/>
          <p:cNvSpPr txBox="1"/>
          <p:nvPr/>
        </p:nvSpPr>
        <p:spPr>
          <a:xfrm>
            <a:off x="490153" y="6444591"/>
            <a:ext cx="4666342" cy="307777"/>
          </a:xfrm>
          <a:prstGeom prst="rect">
            <a:avLst/>
          </a:prstGeom>
          <a:noFill/>
        </p:spPr>
        <p:txBody>
          <a:bodyPr wrap="none" rtlCol="0">
            <a:spAutoFit/>
          </a:bodyPr>
          <a:lstStyle/>
          <a:p>
            <a:r>
              <a:rPr lang="en-IN" sz="1400" dirty="0">
                <a:latin typeface="Casper" panose="02000506000000020004"/>
              </a:rPr>
              <a:t>Image Source : </a:t>
            </a:r>
            <a:r>
              <a:rPr lang="en-IN" sz="1400" dirty="0">
                <a:latin typeface="Casper" panose="02000506000000020004"/>
                <a:hlinkClick r:id="rId5"/>
              </a:rPr>
              <a:t>https://www.geeksforgeeks.org/layers-of-osi-model/</a:t>
            </a:r>
            <a:endParaRPr lang="en-IN" sz="1400" dirty="0">
              <a:latin typeface="Casper" panose="020005060000000200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Rectangle 2"/>
          <p:cNvSpPr>
            <a:spLocks noGrp="1" noChangeArrowheads="1"/>
          </p:cNvSpPr>
          <p:nvPr>
            <p:ph type="title"/>
          </p:nvPr>
        </p:nvSpPr>
        <p:spPr>
          <a:xfrm>
            <a:off x="2495006" y="286748"/>
            <a:ext cx="7929154" cy="915350"/>
          </a:xfrm>
        </p:spPr>
        <p:txBody>
          <a:bodyPr>
            <a:normAutofit/>
          </a:bodyPr>
          <a:lstStyle/>
          <a:p>
            <a:r>
              <a:rPr lang="en-US" dirty="0">
                <a:latin typeface="Casper" panose="02000506000000020004"/>
              </a:rPr>
              <a:t>	   TCP/IP Model</a:t>
            </a:r>
          </a:p>
        </p:txBody>
      </p:sp>
      <p:sp>
        <p:nvSpPr>
          <p:cNvPr id="4" name="Slide Number Placeholder 3"/>
          <p:cNvSpPr>
            <a:spLocks noGrp="1"/>
          </p:cNvSpPr>
          <p:nvPr>
            <p:ph type="sldNum" sz="quarter" idx="12"/>
          </p:nvPr>
        </p:nvSpPr>
        <p:spPr/>
        <p:txBody>
          <a:bodyPr/>
          <a:lstStyle/>
          <a:p>
            <a:fld id="{BDCDBBEF-AA6C-4BA6-85B2-A17D7F280E38}" type="slidenum">
              <a:rPr lang="en-US" smtClean="0"/>
              <a:t>9</a:t>
            </a:fld>
            <a:endParaRPr lang="en-US"/>
          </a:p>
        </p:txBody>
      </p:sp>
      <p:pic>
        <p:nvPicPr>
          <p:cNvPr id="98309" name="Picture 5" descr="C:\Users\ASUS\Desktop\063014_1912_TCPIPANDTHE2.jpg"/>
          <p:cNvPicPr>
            <a:picLocks noChangeAspect="1" noChangeArrowheads="1"/>
          </p:cNvPicPr>
          <p:nvPr/>
        </p:nvPicPr>
        <p:blipFill>
          <a:blip r:embed="rId2"/>
          <a:srcRect/>
          <a:stretch>
            <a:fillRect/>
          </a:stretch>
        </p:blipFill>
        <p:spPr bwMode="auto">
          <a:xfrm>
            <a:off x="1892072" y="1598885"/>
            <a:ext cx="8035699" cy="4414248"/>
          </a:xfrm>
          <a:prstGeom prst="rect">
            <a:avLst/>
          </a:prstGeom>
          <a:noFill/>
        </p:spPr>
      </p:pic>
      <p:sp>
        <p:nvSpPr>
          <p:cNvPr id="5" name="Rectangle 4"/>
          <p:cNvSpPr/>
          <p:nvPr/>
        </p:nvSpPr>
        <p:spPr>
          <a:xfrm>
            <a:off x="1237638" y="256172"/>
            <a:ext cx="8809876" cy="945925"/>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40" y="116928"/>
            <a:ext cx="772083" cy="1224414"/>
          </a:xfrm>
          <a:prstGeom prst="rect">
            <a:avLst/>
          </a:prstGeom>
        </p:spPr>
      </p:pic>
      <p:sp>
        <p:nvSpPr>
          <p:cNvPr id="7" name="TextBox 6"/>
          <p:cNvSpPr txBox="1"/>
          <p:nvPr/>
        </p:nvSpPr>
        <p:spPr>
          <a:xfrm>
            <a:off x="491881" y="6413698"/>
            <a:ext cx="4666342" cy="307777"/>
          </a:xfrm>
          <a:prstGeom prst="rect">
            <a:avLst/>
          </a:prstGeom>
          <a:noFill/>
        </p:spPr>
        <p:txBody>
          <a:bodyPr wrap="none" rtlCol="0">
            <a:spAutoFit/>
          </a:bodyPr>
          <a:lstStyle/>
          <a:p>
            <a:r>
              <a:rPr lang="en-IN" sz="1400" dirty="0">
                <a:latin typeface="Casper" panose="02000506000000020004"/>
              </a:rPr>
              <a:t>Image Source : </a:t>
            </a:r>
            <a:r>
              <a:rPr lang="en-IN" sz="1400" dirty="0">
                <a:latin typeface="Casper" panose="02000506000000020004"/>
                <a:hlinkClick r:id="rId4"/>
              </a:rPr>
              <a:t>https://www.geeksforgeeks.org/layers-of-osi-model/</a:t>
            </a:r>
            <a:endParaRPr lang="en-IN" sz="1400" dirty="0">
              <a:latin typeface="Casper" panose="02000506000000020004"/>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876</Words>
  <Application>Microsoft Office PowerPoint</Application>
  <PresentationFormat>Widescreen</PresentationFormat>
  <Paragraphs>115</Paragraphs>
  <Slides>21</Slides>
  <Notes>4</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21</vt:i4>
      </vt:variant>
    </vt:vector>
  </HeadingPairs>
  <TitlesOfParts>
    <vt:vector size="32" baseType="lpstr">
      <vt:lpstr>Arial</vt:lpstr>
      <vt:lpstr>Calibri</vt:lpstr>
      <vt:lpstr>Calibri Light</vt:lpstr>
      <vt:lpstr>Casper</vt:lpstr>
      <vt:lpstr>Casper Bold</vt:lpstr>
      <vt:lpstr>Karla</vt:lpstr>
      <vt:lpstr>Raleway ExtraBold</vt:lpstr>
      <vt:lpstr>Symbol</vt:lpstr>
      <vt:lpstr>Times New Roman</vt:lpstr>
      <vt:lpstr>Office Theme</vt:lpstr>
      <vt:lpstr>CorelDRAW</vt:lpstr>
      <vt:lpstr>PowerPoint Presentation</vt:lpstr>
      <vt:lpstr>Course Objectives  </vt:lpstr>
      <vt:lpstr>Course Outcomes  </vt:lpstr>
      <vt:lpstr> OSI Model</vt:lpstr>
      <vt:lpstr>PowerPoint Presentation</vt:lpstr>
      <vt:lpstr>PowerPoint Presentation</vt:lpstr>
      <vt:lpstr>PowerPoint Presentation</vt:lpstr>
      <vt:lpstr>PowerPoint Presentation</vt:lpstr>
      <vt:lpstr>    TCP/IP Model</vt:lpstr>
      <vt:lpstr>PowerPoint Presentation</vt:lpstr>
      <vt:lpstr>           Network Access and Physical Layers</vt:lpstr>
      <vt:lpstr>                        Internet Layer</vt:lpstr>
      <vt:lpstr>PowerPoint Presentation</vt:lpstr>
      <vt:lpstr>PowerPoint Presentation</vt:lpstr>
      <vt:lpstr>Transport Layer</vt:lpstr>
      <vt:lpstr>PowerPoint Presentation</vt:lpstr>
      <vt:lpstr>                Application Layer</vt:lpstr>
      <vt:lpstr>PowerPoint Presentation</vt:lpstr>
      <vt:lpstr>Key Points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Monica Luthra</cp:lastModifiedBy>
  <cp:revision>34</cp:revision>
  <dcterms:created xsi:type="dcterms:W3CDTF">2020-06-23T13:10:00Z</dcterms:created>
  <dcterms:modified xsi:type="dcterms:W3CDTF">2022-08-16T05:26:48Z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1033-11.2.0.9747</vt:lpwstr>
  </property>
</Properties>
</file>

<file path=docProps/thumbnail.jpeg>
</file>